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9" r:id="rId4"/>
    <p:sldId id="282" r:id="rId5"/>
    <p:sldId id="283" r:id="rId6"/>
    <p:sldId id="285" r:id="rId7"/>
    <p:sldId id="286" r:id="rId8"/>
    <p:sldId id="298" r:id="rId9"/>
    <p:sldId id="287" r:id="rId10"/>
    <p:sldId id="288" r:id="rId11"/>
    <p:sldId id="289" r:id="rId12"/>
    <p:sldId id="290" r:id="rId13"/>
    <p:sldId id="262" r:id="rId14"/>
    <p:sldId id="263" r:id="rId15"/>
    <p:sldId id="264" r:id="rId16"/>
    <p:sldId id="265" r:id="rId17"/>
    <p:sldId id="299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60" r:id="rId33"/>
    <p:sldId id="291" r:id="rId34"/>
    <p:sldId id="292" r:id="rId35"/>
    <p:sldId id="293" r:id="rId36"/>
    <p:sldId id="295" r:id="rId37"/>
    <p:sldId id="294" r:id="rId38"/>
    <p:sldId id="296" r:id="rId39"/>
    <p:sldId id="297" r:id="rId40"/>
    <p:sldId id="300" r:id="rId41"/>
    <p:sldId id="302" r:id="rId42"/>
    <p:sldId id="301" r:id="rId43"/>
    <p:sldId id="281" r:id="rId44"/>
  </p:sldIdLst>
  <p:sldSz cx="12192000" cy="6858000"/>
  <p:notesSz cx="6858000" cy="9144000"/>
  <p:embeddedFontLst>
    <p:embeddedFont>
      <p:font typeface="Quattrocento Sans" panose="020B0604020202020204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Helvetica Neue Light" panose="020B0604020202020204" charset="0"/>
      <p:regular r:id="rId54"/>
      <p:bold r:id="rId55"/>
      <p:italic r:id="rId56"/>
      <p:boldItalic r:id="rId57"/>
    </p:embeddedFont>
    <p:embeddedFont>
      <p:font typeface="Libre Franklin Medium" panose="020B0604020202020204" charset="0"/>
      <p:regular r:id="rId58"/>
      <p:bold r:id="rId59"/>
      <p:italic r:id="rId60"/>
      <p:boldItalic r:id="rId61"/>
    </p:embeddedFont>
    <p:embeddedFont>
      <p:font typeface="Nunito Light" panose="020B0604020202020204" charset="0"/>
      <p:regular r:id="rId62"/>
      <p:italic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Play" panose="020B0604020202020204" charset="0"/>
      <p:regular r:id="rId68"/>
      <p:bold r:id="rId69"/>
    </p:embeddedFont>
    <p:embeddedFont>
      <p:font typeface="Fira Sans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g/LEM/WUXdxM595afiz+/i2p30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5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852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22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702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482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612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430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8749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104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620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83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180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09280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1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036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21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970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85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464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59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89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0" y="-6858000"/>
            <a:ext cx="6448425" cy="6858000"/>
          </a:xfrm>
          <a:custGeom>
            <a:avLst/>
            <a:gdLst/>
            <a:ahLst/>
            <a:cxnLst/>
            <a:rect l="l" t="t" r="r" b="b"/>
            <a:pathLst>
              <a:path w="6448425" h="6858000" extrusionOk="0">
                <a:moveTo>
                  <a:pt x="6448425" y="0"/>
                </a:moveTo>
                <a:lnTo>
                  <a:pt x="3747417" y="0"/>
                </a:lnTo>
                <a:lnTo>
                  <a:pt x="0" y="6858000"/>
                </a:lnTo>
                <a:lnTo>
                  <a:pt x="6448425" y="6858000"/>
                </a:lnTo>
                <a:close/>
              </a:path>
            </a:pathLst>
          </a:custGeom>
          <a:solidFill>
            <a:srgbClr val="7F7F7F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995815" y="3650106"/>
            <a:ext cx="746935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MTA</a:t>
            </a:r>
            <a:endParaRPr sz="180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/>
                </a:solidFill>
                <a:sym typeface="Arial"/>
              </a:rPr>
              <a:t>“The Metropolitan Transportation Authority”</a:t>
            </a:r>
            <a:endParaRPr sz="2400" b="1" i="0" u="none" strike="noStrike" cap="none">
              <a:solidFill>
                <a:schemeClr val="tx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194502" y="410183"/>
            <a:ext cx="1176625" cy="1495173"/>
          </a:xfrm>
          <a:custGeom>
            <a:avLst/>
            <a:gdLst/>
            <a:ahLst/>
            <a:cxnLst/>
            <a:rect l="l" t="t" r="r" b="b"/>
            <a:pathLst>
              <a:path w="3312151" h="2644955" extrusionOk="0">
                <a:moveTo>
                  <a:pt x="0" y="0"/>
                </a:moveTo>
                <a:lnTo>
                  <a:pt x="3312150" y="0"/>
                </a:lnTo>
                <a:lnTo>
                  <a:pt x="3312150" y="2644955"/>
                </a:lnTo>
                <a:lnTo>
                  <a:pt x="0" y="2644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2617911" y="390098"/>
            <a:ext cx="1176625" cy="1495173"/>
          </a:xfrm>
          <a:custGeom>
            <a:avLst/>
            <a:gdLst/>
            <a:ahLst/>
            <a:cxnLst/>
            <a:rect l="l" t="t" r="r" b="b"/>
            <a:pathLst>
              <a:path w="3147794" h="2893939" extrusionOk="0">
                <a:moveTo>
                  <a:pt x="0" y="0"/>
                </a:moveTo>
                <a:lnTo>
                  <a:pt x="3147794" y="0"/>
                </a:lnTo>
                <a:lnTo>
                  <a:pt x="3147794" y="2893939"/>
                </a:lnTo>
                <a:lnTo>
                  <a:pt x="0" y="289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8764173" y="421726"/>
            <a:ext cx="3180448" cy="1660292"/>
          </a:xfrm>
          <a:custGeom>
            <a:avLst/>
            <a:gdLst/>
            <a:ahLst/>
            <a:cxnLst/>
            <a:rect l="l" t="t" r="r" b="b"/>
            <a:pathLst>
              <a:path w="5398677" h="2714504" extrusionOk="0">
                <a:moveTo>
                  <a:pt x="0" y="0"/>
                </a:moveTo>
                <a:lnTo>
                  <a:pt x="5398677" y="0"/>
                </a:lnTo>
                <a:lnTo>
                  <a:pt x="5398677" y="2714503"/>
                </a:lnTo>
                <a:lnTo>
                  <a:pt x="0" y="2714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MTA Logo &amp; Brand Assets (SVG, PNG and vector) - Brandfetc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1" y="2674514"/>
            <a:ext cx="3137095" cy="3414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1" smtClean="0">
                <a:solidFill>
                  <a:srgbClr val="7030A0"/>
                </a:solidFill>
                <a:latin typeface="Arial" panose="020B0604020202020204" pitchFamily="34" charset="0"/>
              </a:rPr>
              <a:t>Key DAX </a:t>
            </a:r>
            <a:r>
              <a:rPr lang="en-US" sz="2400" b="1">
                <a:solidFill>
                  <a:srgbClr val="7030A0"/>
                </a:solidFill>
                <a:latin typeface="Arial" panose="020B0604020202020204" pitchFamily="34" charset="0"/>
              </a:rPr>
              <a:t>Calculations</a:t>
            </a:r>
            <a:endParaRPr sz="2400" b="1">
              <a:solidFill>
                <a:srgbClr val="7030A0"/>
              </a:solidFill>
              <a:latin typeface="Arial" panose="020B0604020202020204" pitchFamily="34" charset="0"/>
              <a:sym typeface="Calibri"/>
            </a:endParaRPr>
          </a:p>
        </p:txBody>
      </p:sp>
      <p:sp>
        <p:nvSpPr>
          <p:cNvPr id="120" name="Google Shape;120;p4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29">
            <a:extLst>
              <a:ext uri="{FF2B5EF4-FFF2-40B4-BE49-F238E27FC236}">
                <a16:creationId xmlns:a16="http://schemas.microsoft.com/office/drawing/2014/main" id="{3658BCE1-D60A-EC7D-27DD-EA9FDBBD2395}"/>
              </a:ext>
            </a:extLst>
          </p:cNvPr>
          <p:cNvSpPr txBox="1">
            <a:spLocks noGrp="1"/>
          </p:cNvSpPr>
          <p:nvPr/>
        </p:nvSpPr>
        <p:spPr>
          <a:xfrm>
            <a:off x="2235201" y="1641147"/>
            <a:ext cx="8399331" cy="430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1800" smtClean="0"/>
              <a:t> </a:t>
            </a:r>
            <a:r>
              <a:rPr lang="en-GB" sz="1800" b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Sample  of Measures: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2400" smtClean="0"/>
              <a:t>Pandemic </a:t>
            </a:r>
            <a:r>
              <a:rPr lang="en-GB" sz="2400"/>
              <a:t>Effect on ARR </a:t>
            </a:r>
            <a:r>
              <a:rPr lang="en-GB" sz="2400" smtClean="0"/>
              <a:t>$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2400"/>
              <a:t>Lowest Trip Count Access-A-Ride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2400"/>
              <a:t>Highest Trip Count Access-A-Ride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2400"/>
              <a:t>MNR after pandemic income$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2400"/>
              <a:t>NYCT ticket average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2400"/>
              <a:t>B&amp;T after pandemic income $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2400"/>
              <a:t>ARR-Highest Ridership % 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722" y="3066757"/>
            <a:ext cx="3525213" cy="2883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138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1" smtClean="0">
                <a:solidFill>
                  <a:srgbClr val="7030A0"/>
                </a:solidFill>
                <a:latin typeface="Arial" panose="020B0604020202020204" pitchFamily="34" charset="0"/>
              </a:rPr>
              <a:t>Key DAX </a:t>
            </a:r>
            <a:r>
              <a:rPr lang="en-US" sz="2400" b="1">
                <a:solidFill>
                  <a:srgbClr val="7030A0"/>
                </a:solidFill>
                <a:latin typeface="Arial" panose="020B0604020202020204" pitchFamily="34" charset="0"/>
              </a:rPr>
              <a:t>Calculations</a:t>
            </a:r>
            <a:endParaRPr sz="2400" b="1">
              <a:solidFill>
                <a:srgbClr val="7030A0"/>
              </a:solidFill>
              <a:latin typeface="Arial" panose="020B0604020202020204" pitchFamily="34" charset="0"/>
              <a:sym typeface="Calibri"/>
            </a:endParaRPr>
          </a:p>
        </p:txBody>
      </p:sp>
      <p:sp>
        <p:nvSpPr>
          <p:cNvPr id="120" name="Google Shape;120;p4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29">
            <a:extLst>
              <a:ext uri="{FF2B5EF4-FFF2-40B4-BE49-F238E27FC236}">
                <a16:creationId xmlns:a16="http://schemas.microsoft.com/office/drawing/2014/main" id="{3658BCE1-D60A-EC7D-27DD-EA9FDBBD2395}"/>
              </a:ext>
            </a:extLst>
          </p:cNvPr>
          <p:cNvSpPr txBox="1">
            <a:spLocks noGrp="1"/>
          </p:cNvSpPr>
          <p:nvPr/>
        </p:nvSpPr>
        <p:spPr>
          <a:xfrm>
            <a:off x="2235201" y="1641147"/>
            <a:ext cx="8399331" cy="430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1800" smtClean="0"/>
              <a:t> </a:t>
            </a:r>
            <a:r>
              <a:rPr lang="en-GB" sz="1800" b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Sample  of Measures: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9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78338" y="293231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indent="-4572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1">
                <a:solidFill>
                  <a:srgbClr val="7030A0"/>
                </a:solidFill>
                <a:latin typeface="Arial" panose="020B0604020202020204" pitchFamily="34" charset="0"/>
              </a:rPr>
              <a:t>Power BI Visualization Techniques Used</a:t>
            </a:r>
            <a:endParaRPr sz="2400" b="1">
              <a:solidFill>
                <a:srgbClr val="7030A0"/>
              </a:solidFill>
              <a:latin typeface="Arial" panose="020B0604020202020204" pitchFamily="34" charset="0"/>
              <a:sym typeface="Calibri"/>
            </a:endParaRPr>
          </a:p>
        </p:txBody>
      </p:sp>
      <p:sp>
        <p:nvSpPr>
          <p:cNvPr id="120" name="Google Shape;120;p4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29">
            <a:extLst>
              <a:ext uri="{FF2B5EF4-FFF2-40B4-BE49-F238E27FC236}">
                <a16:creationId xmlns:a16="http://schemas.microsoft.com/office/drawing/2014/main" id="{3658BCE1-D60A-EC7D-27DD-EA9FDBBD2395}"/>
              </a:ext>
            </a:extLst>
          </p:cNvPr>
          <p:cNvSpPr txBox="1">
            <a:spLocks noGrp="1"/>
          </p:cNvSpPr>
          <p:nvPr/>
        </p:nvSpPr>
        <p:spPr>
          <a:xfrm>
            <a:off x="2235201" y="1641147"/>
            <a:ext cx="8399331" cy="430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1800" smtClean="0"/>
              <a:t> </a:t>
            </a:r>
            <a:r>
              <a:rPr lang="en-GB" sz="1800" b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Sample  of Visuals used:</a:t>
            </a:r>
          </a:p>
          <a:p>
            <a:pPr marL="342900" lvl="0" indent="-342900" algn="just" defTabSz="9144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Line Charts – Showed ridership trends over time. </a:t>
            </a:r>
          </a:p>
          <a:p>
            <a:pPr marL="342900" lvl="0" indent="-342900" algn="just" defTabSz="9144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Bar Charts – Compared different MTA services. </a:t>
            </a:r>
          </a:p>
          <a:p>
            <a:pPr marL="342900" lvl="0" indent="-342900" algn="just" defTabSz="9144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smtClean="0">
                <a:solidFill>
                  <a:schemeClr val="tx1"/>
                </a:solidFill>
                <a:latin typeface="Arial" panose="020B0604020202020204" pitchFamily="34" charset="0"/>
              </a:rPr>
              <a:t>KPI </a:t>
            </a: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Cards – Highlighted key statistics. </a:t>
            </a:r>
            <a:endParaRPr lang="en-US" altLang="en-US" sz="180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algn="just" defTabSz="9144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smtClean="0">
                <a:solidFill>
                  <a:schemeClr val="tx1"/>
                </a:solidFill>
                <a:latin typeface="Arial" panose="020B0604020202020204" pitchFamily="34" charset="0"/>
              </a:rPr>
              <a:t>Pie charts   </a:t>
            </a:r>
          </a:p>
          <a:p>
            <a:pPr marL="342900" lvl="0" indent="-342900" algn="just" defTabSz="9144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smtClean="0">
                <a:solidFill>
                  <a:schemeClr val="tx1"/>
                </a:solidFill>
                <a:latin typeface="Arial" panose="020B0604020202020204" pitchFamily="34" charset="0"/>
              </a:rPr>
              <a:t>Calender </a:t>
            </a:r>
          </a:p>
          <a:p>
            <a:pPr marL="342900" lvl="0" indent="-342900" algn="just" defTabSz="9144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smtClean="0">
                <a:solidFill>
                  <a:schemeClr val="tx1"/>
                </a:solidFill>
                <a:latin typeface="Arial" panose="020B0604020202020204" pitchFamily="34" charset="0"/>
              </a:rPr>
              <a:t>Slicers  </a:t>
            </a:r>
          </a:p>
          <a:p>
            <a:pPr marL="342900" lvl="0" indent="-342900" algn="just" defTabSz="9144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smtClean="0">
                <a:solidFill>
                  <a:schemeClr val="tx1"/>
                </a:solidFill>
                <a:latin typeface="Arial" panose="020B0604020202020204" pitchFamily="34" charset="0"/>
              </a:rPr>
              <a:t>Multicard  </a:t>
            </a: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GB" sz="2100" b="1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Data Visualization with Power BI | DataCa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4" y="3950089"/>
            <a:ext cx="6724518" cy="20005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30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6002963" y="1079538"/>
            <a:ext cx="5855207" cy="53648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 rot="10800000">
            <a:off x="605219" y="1971608"/>
            <a:ext cx="5397744" cy="3874332"/>
          </a:xfrm>
          <a:custGeom>
            <a:avLst/>
            <a:gdLst/>
            <a:ahLst/>
            <a:cxnLst/>
            <a:rect l="l" t="t" r="r" b="b"/>
            <a:pathLst>
              <a:path w="2982350" h="4853354" extrusionOk="0">
                <a:moveTo>
                  <a:pt x="0" y="0"/>
                </a:moveTo>
                <a:lnTo>
                  <a:pt x="1008042" y="0"/>
                </a:lnTo>
                <a:lnTo>
                  <a:pt x="1129938" y="0"/>
                </a:lnTo>
                <a:lnTo>
                  <a:pt x="2587479" y="0"/>
                </a:lnTo>
                <a:cubicBezTo>
                  <a:pt x="2805560" y="0"/>
                  <a:pt x="2982350" y="176790"/>
                  <a:pt x="2982350" y="394871"/>
                </a:cubicBezTo>
                <a:lnTo>
                  <a:pt x="2982350" y="4458483"/>
                </a:lnTo>
                <a:cubicBezTo>
                  <a:pt x="2982350" y="4676564"/>
                  <a:pt x="2805560" y="4853354"/>
                  <a:pt x="2587479" y="4853354"/>
                </a:cubicBezTo>
                <a:lnTo>
                  <a:pt x="1129938" y="4853354"/>
                </a:lnTo>
                <a:lnTo>
                  <a:pt x="1008042" y="4853354"/>
                </a:lnTo>
                <a:lnTo>
                  <a:pt x="0" y="4853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5" name="Google Shape;145;p7"/>
          <p:cNvGrpSpPr/>
          <p:nvPr/>
        </p:nvGrpSpPr>
        <p:grpSpPr>
          <a:xfrm rot="10800000" flipH="1">
            <a:off x="860040" y="2084889"/>
            <a:ext cx="5208942" cy="1153910"/>
            <a:chOff x="1079059" y="2228500"/>
            <a:chExt cx="2072633" cy="1312681"/>
          </a:xfrm>
        </p:grpSpPr>
        <p:sp>
          <p:nvSpPr>
            <p:cNvPr id="146" name="Google Shape;146;p7"/>
            <p:cNvSpPr/>
            <p:nvPr/>
          </p:nvSpPr>
          <p:spPr>
            <a:xfrm>
              <a:off x="2897090" y="2228500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 rot="-5400000">
              <a:off x="1713633" y="1848524"/>
              <a:ext cx="803485" cy="20726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 rot="10800000" flipH="1">
              <a:off x="2897090" y="3286584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9" name="Google Shape;149;p7"/>
          <p:cNvSpPr txBox="1"/>
          <p:nvPr/>
        </p:nvSpPr>
        <p:spPr>
          <a:xfrm>
            <a:off x="904087" y="2470719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 Data Cleaning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896256" y="3255358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 Table Cutting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998487" y="3900244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3- Create Column</a:t>
            </a:r>
            <a:endParaRPr/>
          </a:p>
        </p:txBody>
      </p:sp>
      <p:sp>
        <p:nvSpPr>
          <p:cNvPr id="152" name="Google Shape;152;p7"/>
          <p:cNvSpPr txBox="1"/>
          <p:nvPr/>
        </p:nvSpPr>
        <p:spPr>
          <a:xfrm>
            <a:off x="1184565" y="4545130"/>
            <a:ext cx="4723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 Create Measures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US" sz="20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Building</a:t>
            </a: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: 1- Data Cleaning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6002963" y="1079538"/>
            <a:ext cx="5855207" cy="53648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 rot="10800000">
            <a:off x="605219" y="1971608"/>
            <a:ext cx="5397744" cy="3874332"/>
          </a:xfrm>
          <a:custGeom>
            <a:avLst/>
            <a:gdLst/>
            <a:ahLst/>
            <a:cxnLst/>
            <a:rect l="l" t="t" r="r" b="b"/>
            <a:pathLst>
              <a:path w="2982350" h="4853354" extrusionOk="0">
                <a:moveTo>
                  <a:pt x="0" y="0"/>
                </a:moveTo>
                <a:lnTo>
                  <a:pt x="1008042" y="0"/>
                </a:lnTo>
                <a:lnTo>
                  <a:pt x="1129938" y="0"/>
                </a:lnTo>
                <a:lnTo>
                  <a:pt x="2587479" y="0"/>
                </a:lnTo>
                <a:cubicBezTo>
                  <a:pt x="2805560" y="0"/>
                  <a:pt x="2982350" y="176790"/>
                  <a:pt x="2982350" y="394871"/>
                </a:cubicBezTo>
                <a:lnTo>
                  <a:pt x="2982350" y="4458483"/>
                </a:lnTo>
                <a:cubicBezTo>
                  <a:pt x="2982350" y="4676564"/>
                  <a:pt x="2805560" y="4853354"/>
                  <a:pt x="2587479" y="4853354"/>
                </a:cubicBezTo>
                <a:lnTo>
                  <a:pt x="1129938" y="4853354"/>
                </a:lnTo>
                <a:lnTo>
                  <a:pt x="1008042" y="4853354"/>
                </a:lnTo>
                <a:lnTo>
                  <a:pt x="0" y="4853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0" name="Google Shape;160;p8"/>
          <p:cNvGrpSpPr/>
          <p:nvPr/>
        </p:nvGrpSpPr>
        <p:grpSpPr>
          <a:xfrm rot="10800000" flipH="1">
            <a:off x="849563" y="2067268"/>
            <a:ext cx="5255633" cy="1153910"/>
            <a:chOff x="1079059" y="2228500"/>
            <a:chExt cx="2072633" cy="1312681"/>
          </a:xfrm>
        </p:grpSpPr>
        <p:sp>
          <p:nvSpPr>
            <p:cNvPr id="161" name="Google Shape;161;p8"/>
            <p:cNvSpPr/>
            <p:nvPr/>
          </p:nvSpPr>
          <p:spPr>
            <a:xfrm>
              <a:off x="2897090" y="2228500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 rot="-5400000">
              <a:off x="1713633" y="1848524"/>
              <a:ext cx="803485" cy="20726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 rot="10800000" flipH="1">
              <a:off x="2897090" y="3286584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64" name="Google Shape;164;p8"/>
          <p:cNvSpPr txBox="1"/>
          <p:nvPr/>
        </p:nvSpPr>
        <p:spPr>
          <a:xfrm>
            <a:off x="904087" y="2470719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 Data Cleaning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896256" y="3255358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 Table Cutting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998487" y="3900244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3- Create Column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1184565" y="4545130"/>
            <a:ext cx="4723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 Create Measures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US" sz="20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Building</a:t>
            </a: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: 1- Data Cleaning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721" y="1945873"/>
            <a:ext cx="3465729" cy="22687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020" y="3870530"/>
            <a:ext cx="4212949" cy="2389593"/>
          </a:xfrm>
          <a:prstGeom prst="rect">
            <a:avLst/>
          </a:prstGeom>
        </p:spPr>
      </p:pic>
      <p:cxnSp>
        <p:nvCxnSpPr>
          <p:cNvPr id="15" name="Elbow Connector 14"/>
          <p:cNvCxnSpPr/>
          <p:nvPr/>
        </p:nvCxnSpPr>
        <p:spPr>
          <a:xfrm rot="16200000" flipH="1">
            <a:off x="9584564" y="3364601"/>
            <a:ext cx="548218" cy="4636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>
            <a:off x="6002963" y="1079538"/>
            <a:ext cx="5855207" cy="53648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/>
          <p:nvPr/>
        </p:nvSpPr>
        <p:spPr>
          <a:xfrm rot="10800000">
            <a:off x="605219" y="1971608"/>
            <a:ext cx="5397744" cy="3874332"/>
          </a:xfrm>
          <a:custGeom>
            <a:avLst/>
            <a:gdLst/>
            <a:ahLst/>
            <a:cxnLst/>
            <a:rect l="l" t="t" r="r" b="b"/>
            <a:pathLst>
              <a:path w="2982350" h="4853354" extrusionOk="0">
                <a:moveTo>
                  <a:pt x="0" y="0"/>
                </a:moveTo>
                <a:lnTo>
                  <a:pt x="1008042" y="0"/>
                </a:lnTo>
                <a:lnTo>
                  <a:pt x="1129938" y="0"/>
                </a:lnTo>
                <a:lnTo>
                  <a:pt x="2587479" y="0"/>
                </a:lnTo>
                <a:cubicBezTo>
                  <a:pt x="2805560" y="0"/>
                  <a:pt x="2982350" y="176790"/>
                  <a:pt x="2982350" y="394871"/>
                </a:cubicBezTo>
                <a:lnTo>
                  <a:pt x="2982350" y="4458483"/>
                </a:lnTo>
                <a:cubicBezTo>
                  <a:pt x="2982350" y="4676564"/>
                  <a:pt x="2805560" y="4853354"/>
                  <a:pt x="2587479" y="4853354"/>
                </a:cubicBezTo>
                <a:lnTo>
                  <a:pt x="1129938" y="4853354"/>
                </a:lnTo>
                <a:lnTo>
                  <a:pt x="1008042" y="4853354"/>
                </a:lnTo>
                <a:lnTo>
                  <a:pt x="0" y="4853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75" name="Google Shape;175;p9"/>
          <p:cNvGrpSpPr/>
          <p:nvPr/>
        </p:nvGrpSpPr>
        <p:grpSpPr>
          <a:xfrm rot="10800000" flipH="1">
            <a:off x="807296" y="2894935"/>
            <a:ext cx="5208942" cy="1153910"/>
            <a:chOff x="1079059" y="2228500"/>
            <a:chExt cx="2072633" cy="1312681"/>
          </a:xfrm>
        </p:grpSpPr>
        <p:sp>
          <p:nvSpPr>
            <p:cNvPr id="176" name="Google Shape;176;p9"/>
            <p:cNvSpPr/>
            <p:nvPr/>
          </p:nvSpPr>
          <p:spPr>
            <a:xfrm>
              <a:off x="2897090" y="2228500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 rot="-5400000">
              <a:off x="1713633" y="1848524"/>
              <a:ext cx="803485" cy="20726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 rot="10800000" flipH="1">
              <a:off x="2897090" y="3286584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79" name="Google Shape;179;p9"/>
          <p:cNvSpPr txBox="1"/>
          <p:nvPr/>
        </p:nvSpPr>
        <p:spPr>
          <a:xfrm>
            <a:off x="904087" y="2470719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 Data Cleaning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896256" y="3255358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 Table Cutting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998487" y="3900244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3- Create Column</a:t>
            </a:r>
            <a:endParaRPr/>
          </a:p>
        </p:txBody>
      </p:sp>
      <p:sp>
        <p:nvSpPr>
          <p:cNvPr id="182" name="Google Shape;182;p9"/>
          <p:cNvSpPr txBox="1"/>
          <p:nvPr/>
        </p:nvSpPr>
        <p:spPr>
          <a:xfrm>
            <a:off x="1184565" y="4545130"/>
            <a:ext cx="4723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 Create Measures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US" sz="20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Building</a:t>
            </a: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: 1- Data Cleaning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9209" t="21395" b="32075"/>
          <a:stretch/>
        </p:blipFill>
        <p:spPr>
          <a:xfrm>
            <a:off x="6527321" y="1699071"/>
            <a:ext cx="5004475" cy="4251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/>
          <p:nvPr/>
        </p:nvSpPr>
        <p:spPr>
          <a:xfrm>
            <a:off x="6002963" y="1079538"/>
            <a:ext cx="5855207" cy="53648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/>
          <p:nvPr/>
        </p:nvSpPr>
        <p:spPr>
          <a:xfrm rot="10800000">
            <a:off x="605219" y="1971608"/>
            <a:ext cx="5397744" cy="3874332"/>
          </a:xfrm>
          <a:custGeom>
            <a:avLst/>
            <a:gdLst/>
            <a:ahLst/>
            <a:cxnLst/>
            <a:rect l="l" t="t" r="r" b="b"/>
            <a:pathLst>
              <a:path w="2982350" h="4853354" extrusionOk="0">
                <a:moveTo>
                  <a:pt x="0" y="0"/>
                </a:moveTo>
                <a:lnTo>
                  <a:pt x="1008042" y="0"/>
                </a:lnTo>
                <a:lnTo>
                  <a:pt x="1129938" y="0"/>
                </a:lnTo>
                <a:lnTo>
                  <a:pt x="2587479" y="0"/>
                </a:lnTo>
                <a:cubicBezTo>
                  <a:pt x="2805560" y="0"/>
                  <a:pt x="2982350" y="176790"/>
                  <a:pt x="2982350" y="394871"/>
                </a:cubicBezTo>
                <a:lnTo>
                  <a:pt x="2982350" y="4458483"/>
                </a:lnTo>
                <a:cubicBezTo>
                  <a:pt x="2982350" y="4676564"/>
                  <a:pt x="2805560" y="4853354"/>
                  <a:pt x="2587479" y="4853354"/>
                </a:cubicBezTo>
                <a:lnTo>
                  <a:pt x="1129938" y="4853354"/>
                </a:lnTo>
                <a:lnTo>
                  <a:pt x="1008042" y="4853354"/>
                </a:lnTo>
                <a:lnTo>
                  <a:pt x="0" y="4853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0" name="Google Shape;190;p10"/>
          <p:cNvGrpSpPr/>
          <p:nvPr/>
        </p:nvGrpSpPr>
        <p:grpSpPr>
          <a:xfrm rot="10800000" flipH="1">
            <a:off x="801853" y="3487960"/>
            <a:ext cx="5208942" cy="1153910"/>
            <a:chOff x="1079059" y="2228500"/>
            <a:chExt cx="2072633" cy="1312681"/>
          </a:xfrm>
        </p:grpSpPr>
        <p:sp>
          <p:nvSpPr>
            <p:cNvPr id="191" name="Google Shape;191;p10"/>
            <p:cNvSpPr/>
            <p:nvPr/>
          </p:nvSpPr>
          <p:spPr>
            <a:xfrm>
              <a:off x="2897090" y="2228500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 rot="-5400000">
              <a:off x="1713633" y="1848524"/>
              <a:ext cx="803485" cy="20726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 rot="10800000" flipH="1">
              <a:off x="2897090" y="3286584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4" name="Google Shape;194;p10"/>
          <p:cNvSpPr txBox="1"/>
          <p:nvPr/>
        </p:nvSpPr>
        <p:spPr>
          <a:xfrm>
            <a:off x="904087" y="2470719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 Data Cleaning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896256" y="3255358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 Table Cutting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998487" y="3900244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3- Create Column</a:t>
            </a:r>
            <a:endParaRPr/>
          </a:p>
        </p:txBody>
      </p:sp>
      <p:sp>
        <p:nvSpPr>
          <p:cNvPr id="197" name="Google Shape;197;p10"/>
          <p:cNvSpPr txBox="1"/>
          <p:nvPr/>
        </p:nvSpPr>
        <p:spPr>
          <a:xfrm>
            <a:off x="1184565" y="4545130"/>
            <a:ext cx="4723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 Create Measures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US" sz="20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Building</a:t>
            </a: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: 1- Data Cleaning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9642" t="21202" r="12302" b="8414"/>
          <a:stretch/>
        </p:blipFill>
        <p:spPr>
          <a:xfrm>
            <a:off x="7272997" y="1187553"/>
            <a:ext cx="2349304" cy="514877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9425354" y="3900244"/>
            <a:ext cx="1044452" cy="8530"/>
          </a:xfrm>
          <a:prstGeom prst="straightConnector1">
            <a:avLst/>
          </a:prstGeom>
          <a:ln w="57150">
            <a:tailEnd type="triangle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100075" y="4582349"/>
            <a:ext cx="1044452" cy="8530"/>
          </a:xfrm>
          <a:prstGeom prst="straightConnector1">
            <a:avLst/>
          </a:prstGeom>
          <a:ln w="57150">
            <a:tailEnd type="triangle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100075" y="4087744"/>
            <a:ext cx="1044452" cy="8530"/>
          </a:xfrm>
          <a:prstGeom prst="straightConnector1">
            <a:avLst/>
          </a:prstGeom>
          <a:ln w="57150">
            <a:tailEnd type="triangle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/>
          <p:nvPr/>
        </p:nvSpPr>
        <p:spPr>
          <a:xfrm>
            <a:off x="6002963" y="1079538"/>
            <a:ext cx="5855207" cy="53648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/>
          <p:nvPr/>
        </p:nvSpPr>
        <p:spPr>
          <a:xfrm rot="10800000">
            <a:off x="605219" y="1971608"/>
            <a:ext cx="5397744" cy="3874332"/>
          </a:xfrm>
          <a:custGeom>
            <a:avLst/>
            <a:gdLst/>
            <a:ahLst/>
            <a:cxnLst/>
            <a:rect l="l" t="t" r="r" b="b"/>
            <a:pathLst>
              <a:path w="2982350" h="4853354" extrusionOk="0">
                <a:moveTo>
                  <a:pt x="0" y="0"/>
                </a:moveTo>
                <a:lnTo>
                  <a:pt x="1008042" y="0"/>
                </a:lnTo>
                <a:lnTo>
                  <a:pt x="1129938" y="0"/>
                </a:lnTo>
                <a:lnTo>
                  <a:pt x="2587479" y="0"/>
                </a:lnTo>
                <a:cubicBezTo>
                  <a:pt x="2805560" y="0"/>
                  <a:pt x="2982350" y="176790"/>
                  <a:pt x="2982350" y="394871"/>
                </a:cubicBezTo>
                <a:lnTo>
                  <a:pt x="2982350" y="4458483"/>
                </a:lnTo>
                <a:cubicBezTo>
                  <a:pt x="2982350" y="4676564"/>
                  <a:pt x="2805560" y="4853354"/>
                  <a:pt x="2587479" y="4853354"/>
                </a:cubicBezTo>
                <a:lnTo>
                  <a:pt x="1129938" y="4853354"/>
                </a:lnTo>
                <a:lnTo>
                  <a:pt x="1008042" y="4853354"/>
                </a:lnTo>
                <a:lnTo>
                  <a:pt x="0" y="4853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0" name="Google Shape;190;p10"/>
          <p:cNvGrpSpPr/>
          <p:nvPr/>
        </p:nvGrpSpPr>
        <p:grpSpPr>
          <a:xfrm rot="10800000" flipH="1">
            <a:off x="801853" y="4364117"/>
            <a:ext cx="5208942" cy="1153910"/>
            <a:chOff x="1079059" y="2228500"/>
            <a:chExt cx="2072633" cy="1312681"/>
          </a:xfrm>
        </p:grpSpPr>
        <p:sp>
          <p:nvSpPr>
            <p:cNvPr id="191" name="Google Shape;191;p10"/>
            <p:cNvSpPr/>
            <p:nvPr/>
          </p:nvSpPr>
          <p:spPr>
            <a:xfrm>
              <a:off x="2897090" y="2228500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 rot="-5400000">
              <a:off x="1713633" y="1848524"/>
              <a:ext cx="803485" cy="20726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 rot="10800000" flipH="1">
              <a:off x="2897090" y="3286584"/>
              <a:ext cx="254602" cy="254597"/>
            </a:xfrm>
            <a:custGeom>
              <a:avLst/>
              <a:gdLst/>
              <a:ahLst/>
              <a:cxnLst/>
              <a:rect l="l" t="t" r="r" b="b"/>
              <a:pathLst>
                <a:path w="432555" h="432546" extrusionOk="0">
                  <a:moveTo>
                    <a:pt x="432555" y="0"/>
                  </a:moveTo>
                  <a:lnTo>
                    <a:pt x="432555" y="432546"/>
                  </a:lnTo>
                  <a:lnTo>
                    <a:pt x="0" y="432546"/>
                  </a:lnTo>
                  <a:cubicBezTo>
                    <a:pt x="209032" y="432546"/>
                    <a:pt x="383434" y="284274"/>
                    <a:pt x="423768" y="87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4" name="Google Shape;194;p10"/>
          <p:cNvSpPr txBox="1"/>
          <p:nvPr/>
        </p:nvSpPr>
        <p:spPr>
          <a:xfrm>
            <a:off x="904087" y="2470719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 Data Cleaning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896256" y="3255358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 Table Cutting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998487" y="3900244"/>
            <a:ext cx="5004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3- Create Column</a:t>
            </a:r>
            <a:endParaRPr/>
          </a:p>
        </p:txBody>
      </p:sp>
      <p:sp>
        <p:nvSpPr>
          <p:cNvPr id="197" name="Google Shape;197;p10"/>
          <p:cNvSpPr txBox="1"/>
          <p:nvPr/>
        </p:nvSpPr>
        <p:spPr>
          <a:xfrm>
            <a:off x="1271135" y="4756406"/>
            <a:ext cx="4723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 Create Measures</a:t>
            </a:r>
            <a:endParaRPr sz="1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US" sz="20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Building</a:t>
            </a: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: 1- Data Cleaning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622301" y="2579376"/>
            <a:ext cx="1044452" cy="8530"/>
          </a:xfrm>
          <a:prstGeom prst="straightConnector1">
            <a:avLst/>
          </a:prstGeom>
          <a:ln w="57150">
            <a:tailEnd type="triangle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622301" y="5528377"/>
            <a:ext cx="1044452" cy="8530"/>
          </a:xfrm>
          <a:prstGeom prst="straightConnector1">
            <a:avLst/>
          </a:prstGeom>
          <a:ln w="57150">
            <a:tailEnd type="triangle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622301" y="3682276"/>
            <a:ext cx="1044452" cy="8530"/>
          </a:xfrm>
          <a:prstGeom prst="straightConnector1">
            <a:avLst/>
          </a:prstGeom>
          <a:ln w="57150">
            <a:tailEnd type="triangle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9209" t="20817" r="6139" b="9760"/>
          <a:stretch/>
        </p:blipFill>
        <p:spPr>
          <a:xfrm>
            <a:off x="6671528" y="1361026"/>
            <a:ext cx="2969780" cy="47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11"/>
          <p:cNvGrpSpPr/>
          <p:nvPr/>
        </p:nvGrpSpPr>
        <p:grpSpPr>
          <a:xfrm>
            <a:off x="-7800008" y="-18741"/>
            <a:ext cx="11447501" cy="6858000"/>
            <a:chOff x="1577440" y="0"/>
            <a:chExt cx="11447501" cy="6858000"/>
          </a:xfrm>
        </p:grpSpPr>
        <p:sp>
          <p:nvSpPr>
            <p:cNvPr id="205" name="Google Shape;205;p11"/>
            <p:cNvSpPr/>
            <p:nvPr/>
          </p:nvSpPr>
          <p:spPr>
            <a:xfrm>
              <a:off x="1577440" y="0"/>
              <a:ext cx="1144750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11856541" y="2337441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1"/>
            <p:cNvSpPr txBox="1"/>
            <p:nvPr/>
          </p:nvSpPr>
          <p:spPr>
            <a:xfrm rot="-5400000">
              <a:off x="11705735" y="3136612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LIRR</a:t>
              </a:r>
              <a:endParaRPr/>
            </a:p>
          </p:txBody>
        </p:sp>
      </p:grpSp>
      <p:grpSp>
        <p:nvGrpSpPr>
          <p:cNvPr id="208" name="Google Shape;208;p11"/>
          <p:cNvGrpSpPr/>
          <p:nvPr/>
        </p:nvGrpSpPr>
        <p:grpSpPr>
          <a:xfrm>
            <a:off x="-6831635" y="0"/>
            <a:ext cx="9961092" cy="6858000"/>
            <a:chOff x="1928485" y="0"/>
            <a:chExt cx="9961092" cy="6858000"/>
          </a:xfrm>
        </p:grpSpPr>
        <p:sp>
          <p:nvSpPr>
            <p:cNvPr id="209" name="Google Shape;209;p11"/>
            <p:cNvSpPr/>
            <p:nvPr/>
          </p:nvSpPr>
          <p:spPr>
            <a:xfrm>
              <a:off x="1928485" y="0"/>
              <a:ext cx="9961092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1072117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1"/>
            <p:cNvSpPr txBox="1"/>
            <p:nvPr/>
          </p:nvSpPr>
          <p:spPr>
            <a:xfrm rot="-5400000">
              <a:off x="10554039" y="322038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MNR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12" name="Google Shape;212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9385467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11"/>
          <p:cNvGrpSpPr/>
          <p:nvPr/>
        </p:nvGrpSpPr>
        <p:grpSpPr>
          <a:xfrm>
            <a:off x="-6954675" y="0"/>
            <a:ext cx="9574094" cy="6858000"/>
            <a:chOff x="1943003" y="0"/>
            <a:chExt cx="9574094" cy="6858000"/>
          </a:xfrm>
        </p:grpSpPr>
        <p:sp>
          <p:nvSpPr>
            <p:cNvPr id="214" name="Google Shape;214;p11"/>
            <p:cNvSpPr/>
            <p:nvPr/>
          </p:nvSpPr>
          <p:spPr>
            <a:xfrm>
              <a:off x="1943003" y="0"/>
              <a:ext cx="9574094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0348688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1"/>
            <p:cNvSpPr txBox="1"/>
            <p:nvPr/>
          </p:nvSpPr>
          <p:spPr>
            <a:xfrm rot="-5400000">
              <a:off x="10197881" y="3220388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17" name="Google Shape;217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11"/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11"/>
          <p:cNvGrpSpPr/>
          <p:nvPr/>
        </p:nvGrpSpPr>
        <p:grpSpPr>
          <a:xfrm>
            <a:off x="-6593507" y="-1"/>
            <a:ext cx="8692331" cy="6858000"/>
            <a:chOff x="2184447" y="-1"/>
            <a:chExt cx="8692331" cy="6858000"/>
          </a:xfrm>
        </p:grpSpPr>
        <p:sp>
          <p:nvSpPr>
            <p:cNvPr id="220" name="Google Shape;220;p11"/>
            <p:cNvSpPr/>
            <p:nvPr/>
          </p:nvSpPr>
          <p:spPr>
            <a:xfrm>
              <a:off x="2184447" y="-1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9708378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1"/>
            <p:cNvSpPr txBox="1"/>
            <p:nvPr/>
          </p:nvSpPr>
          <p:spPr>
            <a:xfrm rot="-5400000">
              <a:off x="9549411" y="3136612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NYCT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23" name="Google Shape;223;p11"/>
          <p:cNvSpPr/>
          <p:nvPr/>
        </p:nvSpPr>
        <p:spPr>
          <a:xfrm>
            <a:off x="-7102489" y="544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421442" y="235491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"/>
          <p:cNvSpPr txBox="1"/>
          <p:nvPr/>
        </p:nvSpPr>
        <p:spPr>
          <a:xfrm rot="-5400000">
            <a:off x="261496" y="321692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MTABC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32" name="Google Shape;232;p11" descr="Add-in content for Microsoft Power BI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6212" y="1337732"/>
            <a:ext cx="7830644" cy="492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1"/>
          <p:cNvSpPr/>
          <p:nvPr/>
        </p:nvSpPr>
        <p:spPr>
          <a:xfrm>
            <a:off x="3795307" y="269110"/>
            <a:ext cx="8315660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US" sz="20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Building</a:t>
            </a: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: 2- Visuals (main+7 Visuals)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>
            <a:hlinkClick r:id="rId6" action="ppaction://hlinksldjump"/>
          </p:cNvPr>
          <p:cNvSpPr/>
          <p:nvPr/>
        </p:nvSpPr>
        <p:spPr>
          <a:xfrm>
            <a:off x="11614036" y="301127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 w="19050" cap="flat" cmpd="sng">
            <a:solidFill>
              <a:srgbClr val="43123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2"/>
          <p:cNvGrpSpPr/>
          <p:nvPr/>
        </p:nvGrpSpPr>
        <p:grpSpPr>
          <a:xfrm>
            <a:off x="676730" y="-2"/>
            <a:ext cx="11478740" cy="6858000"/>
            <a:chOff x="676730" y="-2"/>
            <a:chExt cx="11478740" cy="6858000"/>
          </a:xfrm>
        </p:grpSpPr>
        <p:sp>
          <p:nvSpPr>
            <p:cNvPr id="240" name="Google Shape;240;p12"/>
            <p:cNvSpPr/>
            <p:nvPr/>
          </p:nvSpPr>
          <p:spPr>
            <a:xfrm>
              <a:off x="676730" y="-2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10949230" y="237187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2"/>
            <p:cNvSpPr txBox="1"/>
            <p:nvPr/>
          </p:nvSpPr>
          <p:spPr>
            <a:xfrm rot="-5400000">
              <a:off x="10867039" y="312783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LIRR</a:t>
              </a:r>
              <a:endParaRPr/>
            </a:p>
          </p:txBody>
        </p:sp>
      </p:grpSp>
      <p:pic>
        <p:nvPicPr>
          <p:cNvPr id="243" name="Google Shape;243;p12" descr="Add-in content for Microsoft Power BI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6308" y="965197"/>
            <a:ext cx="8058961" cy="48741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2"/>
          <p:cNvSpPr txBox="1"/>
          <p:nvPr/>
        </p:nvSpPr>
        <p:spPr>
          <a:xfrm rot="-5400000">
            <a:off x="181654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45" name="Google Shape;245;p12"/>
          <p:cNvGrpSpPr/>
          <p:nvPr/>
        </p:nvGrpSpPr>
        <p:grpSpPr>
          <a:xfrm>
            <a:off x="-6831635" y="0"/>
            <a:ext cx="9961092" cy="6858000"/>
            <a:chOff x="1928485" y="0"/>
            <a:chExt cx="9961092" cy="6858000"/>
          </a:xfrm>
        </p:grpSpPr>
        <p:sp>
          <p:nvSpPr>
            <p:cNvPr id="246" name="Google Shape;246;p12"/>
            <p:cNvSpPr/>
            <p:nvPr/>
          </p:nvSpPr>
          <p:spPr>
            <a:xfrm>
              <a:off x="1928485" y="0"/>
              <a:ext cx="9961092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1072117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2"/>
            <p:cNvSpPr txBox="1"/>
            <p:nvPr/>
          </p:nvSpPr>
          <p:spPr>
            <a:xfrm rot="-5400000">
              <a:off x="10554039" y="322038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MNR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49" name="Google Shape;249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9385467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12"/>
          <p:cNvGrpSpPr/>
          <p:nvPr/>
        </p:nvGrpSpPr>
        <p:grpSpPr>
          <a:xfrm>
            <a:off x="-6954675" y="0"/>
            <a:ext cx="9574094" cy="6858000"/>
            <a:chOff x="1943003" y="0"/>
            <a:chExt cx="9574094" cy="6858000"/>
          </a:xfrm>
        </p:grpSpPr>
        <p:sp>
          <p:nvSpPr>
            <p:cNvPr id="251" name="Google Shape;251;p12"/>
            <p:cNvSpPr/>
            <p:nvPr/>
          </p:nvSpPr>
          <p:spPr>
            <a:xfrm>
              <a:off x="1943003" y="0"/>
              <a:ext cx="9574094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10348688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2"/>
            <p:cNvSpPr txBox="1"/>
            <p:nvPr/>
          </p:nvSpPr>
          <p:spPr>
            <a:xfrm rot="-5400000">
              <a:off x="10197881" y="3220388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54" name="Google Shape;254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12"/>
          <p:cNvGrpSpPr/>
          <p:nvPr/>
        </p:nvGrpSpPr>
        <p:grpSpPr>
          <a:xfrm>
            <a:off x="-6593507" y="-1"/>
            <a:ext cx="8692331" cy="6858000"/>
            <a:chOff x="2184447" y="-1"/>
            <a:chExt cx="8692331" cy="6858000"/>
          </a:xfrm>
        </p:grpSpPr>
        <p:sp>
          <p:nvSpPr>
            <p:cNvPr id="256" name="Google Shape;256;p12"/>
            <p:cNvSpPr/>
            <p:nvPr/>
          </p:nvSpPr>
          <p:spPr>
            <a:xfrm>
              <a:off x="2184447" y="-1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9708378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2"/>
            <p:cNvSpPr txBox="1"/>
            <p:nvPr/>
          </p:nvSpPr>
          <p:spPr>
            <a:xfrm rot="-5400000">
              <a:off x="9549411" y="3136612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NYCT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59" name="Google Shape;259;p12"/>
          <p:cNvSpPr/>
          <p:nvPr/>
        </p:nvSpPr>
        <p:spPr>
          <a:xfrm>
            <a:off x="-7102489" y="544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421442" y="235491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 rot="-5400000">
            <a:off x="261496" y="321692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MTABC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 smtClean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20151"/>
          <a:stretch/>
        </p:blipFill>
        <p:spPr>
          <a:xfrm>
            <a:off x="3400684" y="4181871"/>
            <a:ext cx="5476752" cy="1936868"/>
          </a:xfrm>
          <a:prstGeom prst="rect">
            <a:avLst/>
          </a:prstGeom>
        </p:spPr>
      </p:pic>
      <p:pic>
        <p:nvPicPr>
          <p:cNvPr id="12292" name="Picture 4" descr="TEAM Member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153" y="1091315"/>
            <a:ext cx="2376609" cy="118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13;p3"/>
          <p:cNvSpPr/>
          <p:nvPr/>
        </p:nvSpPr>
        <p:spPr>
          <a:xfrm>
            <a:off x="6429449" y="1997612"/>
            <a:ext cx="2986147" cy="203619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n-US" sz="2400" b="1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Hazem.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 Esraa ElMalawy.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Abanob Samir.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3"/>
          <p:cNvSpPr/>
          <p:nvPr/>
        </p:nvSpPr>
        <p:spPr>
          <a:xfrm>
            <a:off x="3033634" y="2025748"/>
            <a:ext cx="2916844" cy="196486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</a:t>
            </a:r>
            <a:r>
              <a:rPr lang="en-US" sz="2400" b="1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Mohamed Fathy.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Mostafa Gamal.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Zenib Ibrahim</a:t>
            </a:r>
            <a:r>
              <a:rPr lang="en-US" sz="2400" b="1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/>
          <p:nvPr/>
        </p:nvSpPr>
        <p:spPr>
          <a:xfrm>
            <a:off x="2141785" y="-16386"/>
            <a:ext cx="10039925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13"/>
          <p:cNvGrpSpPr/>
          <p:nvPr/>
        </p:nvGrpSpPr>
        <p:grpSpPr>
          <a:xfrm>
            <a:off x="10949230" y="2371879"/>
            <a:ext cx="1206240" cy="2360918"/>
            <a:chOff x="10949230" y="2371879"/>
            <a:chExt cx="1206240" cy="2360918"/>
          </a:xfrm>
        </p:grpSpPr>
        <p:sp>
          <p:nvSpPr>
            <p:cNvPr id="275" name="Google Shape;275;p13"/>
            <p:cNvSpPr/>
            <p:nvPr/>
          </p:nvSpPr>
          <p:spPr>
            <a:xfrm>
              <a:off x="10949230" y="237187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3"/>
            <p:cNvSpPr txBox="1"/>
            <p:nvPr/>
          </p:nvSpPr>
          <p:spPr>
            <a:xfrm rot="-5400000">
              <a:off x="10867039" y="312783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LIRR</a:t>
              </a:r>
              <a:endParaRPr/>
            </a:p>
          </p:txBody>
        </p:sp>
      </p:grpSp>
      <p:sp>
        <p:nvSpPr>
          <p:cNvPr id="277" name="Google Shape;277;p13"/>
          <p:cNvSpPr txBox="1"/>
          <p:nvPr/>
        </p:nvSpPr>
        <p:spPr>
          <a:xfrm rot="-5400000">
            <a:off x="181654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>
            <a:off x="-6831635" y="0"/>
            <a:ext cx="9959846" cy="6858000"/>
            <a:chOff x="1928485" y="0"/>
            <a:chExt cx="9961092" cy="6858000"/>
          </a:xfrm>
        </p:grpSpPr>
        <p:sp>
          <p:nvSpPr>
            <p:cNvPr id="279" name="Google Shape;279;p13"/>
            <p:cNvSpPr/>
            <p:nvPr/>
          </p:nvSpPr>
          <p:spPr>
            <a:xfrm>
              <a:off x="1928485" y="0"/>
              <a:ext cx="9961092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1072117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 txBox="1"/>
            <p:nvPr/>
          </p:nvSpPr>
          <p:spPr>
            <a:xfrm rot="-5400000">
              <a:off x="10554039" y="322038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MNR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82" name="Google Shape;282;p13"/>
          <p:cNvGrpSpPr/>
          <p:nvPr/>
        </p:nvGrpSpPr>
        <p:grpSpPr>
          <a:xfrm>
            <a:off x="-6954675" y="0"/>
            <a:ext cx="9574094" cy="6858000"/>
            <a:chOff x="1943003" y="0"/>
            <a:chExt cx="9574094" cy="6858000"/>
          </a:xfrm>
        </p:grpSpPr>
        <p:sp>
          <p:nvSpPr>
            <p:cNvPr id="283" name="Google Shape;283;p13"/>
            <p:cNvSpPr/>
            <p:nvPr/>
          </p:nvSpPr>
          <p:spPr>
            <a:xfrm>
              <a:off x="1943003" y="0"/>
              <a:ext cx="9574094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10348688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3"/>
            <p:cNvSpPr txBox="1"/>
            <p:nvPr/>
          </p:nvSpPr>
          <p:spPr>
            <a:xfrm rot="-5400000">
              <a:off x="10197881" y="3220388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86" name="Google Shape;286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13"/>
          <p:cNvGrpSpPr/>
          <p:nvPr/>
        </p:nvGrpSpPr>
        <p:grpSpPr>
          <a:xfrm>
            <a:off x="-6593507" y="-1"/>
            <a:ext cx="8692331" cy="6858000"/>
            <a:chOff x="2184447" y="-1"/>
            <a:chExt cx="8692331" cy="6858000"/>
          </a:xfrm>
        </p:grpSpPr>
        <p:sp>
          <p:nvSpPr>
            <p:cNvPr id="288" name="Google Shape;288;p13"/>
            <p:cNvSpPr/>
            <p:nvPr/>
          </p:nvSpPr>
          <p:spPr>
            <a:xfrm>
              <a:off x="2184447" y="-1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9708378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3"/>
            <p:cNvSpPr txBox="1"/>
            <p:nvPr/>
          </p:nvSpPr>
          <p:spPr>
            <a:xfrm rot="-5400000">
              <a:off x="9549411" y="3136612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NYCT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91" name="Google Shape;291;p13"/>
          <p:cNvSpPr/>
          <p:nvPr/>
        </p:nvSpPr>
        <p:spPr>
          <a:xfrm>
            <a:off x="-7102489" y="544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421442" y="235491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 rot="-5400000">
            <a:off x="261496" y="321692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MTABC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3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4"/>
          <p:cNvGrpSpPr/>
          <p:nvPr/>
        </p:nvGrpSpPr>
        <p:grpSpPr>
          <a:xfrm>
            <a:off x="10949230" y="2371879"/>
            <a:ext cx="1206240" cy="2360918"/>
            <a:chOff x="10949230" y="2371879"/>
            <a:chExt cx="1206240" cy="2360918"/>
          </a:xfrm>
        </p:grpSpPr>
        <p:sp>
          <p:nvSpPr>
            <p:cNvPr id="306" name="Google Shape;306;p14"/>
            <p:cNvSpPr/>
            <p:nvPr/>
          </p:nvSpPr>
          <p:spPr>
            <a:xfrm>
              <a:off x="10949230" y="237187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4"/>
            <p:cNvSpPr txBox="1"/>
            <p:nvPr/>
          </p:nvSpPr>
          <p:spPr>
            <a:xfrm rot="-5400000">
              <a:off x="10867039" y="312783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LIRR</a:t>
              </a:r>
              <a:endParaRPr/>
            </a:p>
          </p:txBody>
        </p:sp>
      </p:grpSp>
      <p:sp>
        <p:nvSpPr>
          <p:cNvPr id="308" name="Google Shape;308;p14"/>
          <p:cNvSpPr txBox="1"/>
          <p:nvPr/>
        </p:nvSpPr>
        <p:spPr>
          <a:xfrm rot="-5400000">
            <a:off x="181654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09" name="Google Shape;309;p14"/>
          <p:cNvGrpSpPr/>
          <p:nvPr/>
        </p:nvGrpSpPr>
        <p:grpSpPr>
          <a:xfrm>
            <a:off x="1734844" y="0"/>
            <a:ext cx="9959846" cy="6858000"/>
            <a:chOff x="1928485" y="0"/>
            <a:chExt cx="9961092" cy="6858000"/>
          </a:xfrm>
        </p:grpSpPr>
        <p:sp>
          <p:nvSpPr>
            <p:cNvPr id="310" name="Google Shape;310;p14"/>
            <p:cNvSpPr/>
            <p:nvPr/>
          </p:nvSpPr>
          <p:spPr>
            <a:xfrm>
              <a:off x="1928485" y="0"/>
              <a:ext cx="9961092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072117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 txBox="1"/>
            <p:nvPr/>
          </p:nvSpPr>
          <p:spPr>
            <a:xfrm rot="-5400000">
              <a:off x="10554039" y="322038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MNR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13" name="Google Shape;313;p14"/>
          <p:cNvGrpSpPr/>
          <p:nvPr/>
        </p:nvGrpSpPr>
        <p:grpSpPr>
          <a:xfrm>
            <a:off x="-6954675" y="0"/>
            <a:ext cx="9574094" cy="6858000"/>
            <a:chOff x="1943003" y="0"/>
            <a:chExt cx="9574094" cy="6858000"/>
          </a:xfrm>
        </p:grpSpPr>
        <p:sp>
          <p:nvSpPr>
            <p:cNvPr id="314" name="Google Shape;314;p14"/>
            <p:cNvSpPr/>
            <p:nvPr/>
          </p:nvSpPr>
          <p:spPr>
            <a:xfrm>
              <a:off x="1943003" y="0"/>
              <a:ext cx="9574094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0348688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4"/>
            <p:cNvSpPr txBox="1"/>
            <p:nvPr/>
          </p:nvSpPr>
          <p:spPr>
            <a:xfrm rot="-5400000">
              <a:off x="10197881" y="3220388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317" name="Google Shape;317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14"/>
          <p:cNvGrpSpPr/>
          <p:nvPr/>
        </p:nvGrpSpPr>
        <p:grpSpPr>
          <a:xfrm>
            <a:off x="-6593507" y="-1"/>
            <a:ext cx="8692331" cy="6858000"/>
            <a:chOff x="2184447" y="-1"/>
            <a:chExt cx="8692331" cy="6858000"/>
          </a:xfrm>
        </p:grpSpPr>
        <p:sp>
          <p:nvSpPr>
            <p:cNvPr id="319" name="Google Shape;319;p14"/>
            <p:cNvSpPr/>
            <p:nvPr/>
          </p:nvSpPr>
          <p:spPr>
            <a:xfrm>
              <a:off x="2184447" y="-1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9708378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4"/>
            <p:cNvSpPr txBox="1"/>
            <p:nvPr/>
          </p:nvSpPr>
          <p:spPr>
            <a:xfrm rot="-5400000">
              <a:off x="9549411" y="3136612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NYCT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22" name="Google Shape;322;p14"/>
          <p:cNvSpPr/>
          <p:nvPr/>
        </p:nvSpPr>
        <p:spPr>
          <a:xfrm>
            <a:off x="-7102489" y="544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4"/>
          <p:cNvSpPr/>
          <p:nvPr/>
        </p:nvSpPr>
        <p:spPr>
          <a:xfrm>
            <a:off x="421442" y="235491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 rot="-5400000">
            <a:off x="261496" y="321692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MTABC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1" name="Google Shape;331;p14" descr="Add-in content for Microsoft Power BI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3316" y="965197"/>
            <a:ext cx="8354439" cy="487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15"/>
          <p:cNvGrpSpPr/>
          <p:nvPr/>
        </p:nvGrpSpPr>
        <p:grpSpPr>
          <a:xfrm>
            <a:off x="10949230" y="2371879"/>
            <a:ext cx="1206240" cy="2360918"/>
            <a:chOff x="10949230" y="2371879"/>
            <a:chExt cx="1206240" cy="2360918"/>
          </a:xfrm>
        </p:grpSpPr>
        <p:sp>
          <p:nvSpPr>
            <p:cNvPr id="338" name="Google Shape;338;p15"/>
            <p:cNvSpPr/>
            <p:nvPr/>
          </p:nvSpPr>
          <p:spPr>
            <a:xfrm>
              <a:off x="10949230" y="237187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5"/>
            <p:cNvSpPr txBox="1"/>
            <p:nvPr/>
          </p:nvSpPr>
          <p:spPr>
            <a:xfrm rot="-5400000">
              <a:off x="10867039" y="312783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LIRR</a:t>
              </a:r>
              <a:endParaRPr/>
            </a:p>
          </p:txBody>
        </p:sp>
      </p:grpSp>
      <p:sp>
        <p:nvSpPr>
          <p:cNvPr id="340" name="Google Shape;340;p15"/>
          <p:cNvSpPr txBox="1"/>
          <p:nvPr/>
        </p:nvSpPr>
        <p:spPr>
          <a:xfrm rot="-5400000">
            <a:off x="181654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41" name="Google Shape;341;p15"/>
          <p:cNvGrpSpPr/>
          <p:nvPr/>
        </p:nvGrpSpPr>
        <p:grpSpPr>
          <a:xfrm>
            <a:off x="1734844" y="0"/>
            <a:ext cx="9959846" cy="6858000"/>
            <a:chOff x="1928485" y="0"/>
            <a:chExt cx="9961092" cy="6858000"/>
          </a:xfrm>
        </p:grpSpPr>
        <p:sp>
          <p:nvSpPr>
            <p:cNvPr id="342" name="Google Shape;342;p15"/>
            <p:cNvSpPr/>
            <p:nvPr/>
          </p:nvSpPr>
          <p:spPr>
            <a:xfrm>
              <a:off x="1928485" y="0"/>
              <a:ext cx="9961092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072117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5"/>
            <p:cNvSpPr txBox="1"/>
            <p:nvPr/>
          </p:nvSpPr>
          <p:spPr>
            <a:xfrm rot="-5400000">
              <a:off x="10554039" y="322038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MNR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45" name="Google Shape;345;p15"/>
          <p:cNvGrpSpPr/>
          <p:nvPr/>
        </p:nvGrpSpPr>
        <p:grpSpPr>
          <a:xfrm>
            <a:off x="-6973725" y="0"/>
            <a:ext cx="9574094" cy="6858000"/>
            <a:chOff x="1943003" y="0"/>
            <a:chExt cx="9574094" cy="6858000"/>
          </a:xfrm>
        </p:grpSpPr>
        <p:sp>
          <p:nvSpPr>
            <p:cNvPr id="346" name="Google Shape;346;p15"/>
            <p:cNvSpPr/>
            <p:nvPr/>
          </p:nvSpPr>
          <p:spPr>
            <a:xfrm>
              <a:off x="1943003" y="0"/>
              <a:ext cx="9574094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10348688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5"/>
            <p:cNvSpPr txBox="1"/>
            <p:nvPr/>
          </p:nvSpPr>
          <p:spPr>
            <a:xfrm rot="-5400000">
              <a:off x="10197881" y="3220388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49" name="Google Shape;349;p15"/>
          <p:cNvGrpSpPr/>
          <p:nvPr/>
        </p:nvGrpSpPr>
        <p:grpSpPr>
          <a:xfrm>
            <a:off x="-6593507" y="-1"/>
            <a:ext cx="8692331" cy="6858000"/>
            <a:chOff x="2184447" y="-1"/>
            <a:chExt cx="8692331" cy="6858000"/>
          </a:xfrm>
        </p:grpSpPr>
        <p:sp>
          <p:nvSpPr>
            <p:cNvPr id="350" name="Google Shape;350;p15"/>
            <p:cNvSpPr/>
            <p:nvPr/>
          </p:nvSpPr>
          <p:spPr>
            <a:xfrm>
              <a:off x="2184447" y="-1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9708378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5"/>
            <p:cNvSpPr txBox="1"/>
            <p:nvPr/>
          </p:nvSpPr>
          <p:spPr>
            <a:xfrm rot="-5400000">
              <a:off x="9549411" y="3136612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NYCT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53" name="Google Shape;353;p15"/>
          <p:cNvSpPr/>
          <p:nvPr/>
        </p:nvSpPr>
        <p:spPr>
          <a:xfrm>
            <a:off x="-7102489" y="544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5"/>
          <p:cNvSpPr/>
          <p:nvPr/>
        </p:nvSpPr>
        <p:spPr>
          <a:xfrm>
            <a:off x="421442" y="235491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5"/>
          <p:cNvSpPr txBox="1"/>
          <p:nvPr/>
        </p:nvSpPr>
        <p:spPr>
          <a:xfrm rot="-5400000">
            <a:off x="261496" y="321692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MTABC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5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9" name="Google Shape;359;p15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5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16"/>
          <p:cNvGrpSpPr/>
          <p:nvPr/>
        </p:nvGrpSpPr>
        <p:grpSpPr>
          <a:xfrm>
            <a:off x="10949230" y="2371879"/>
            <a:ext cx="1206240" cy="2360918"/>
            <a:chOff x="10949230" y="2371879"/>
            <a:chExt cx="1206240" cy="2360918"/>
          </a:xfrm>
        </p:grpSpPr>
        <p:sp>
          <p:nvSpPr>
            <p:cNvPr id="368" name="Google Shape;368;p16"/>
            <p:cNvSpPr/>
            <p:nvPr/>
          </p:nvSpPr>
          <p:spPr>
            <a:xfrm>
              <a:off x="10949230" y="237187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6"/>
            <p:cNvSpPr txBox="1"/>
            <p:nvPr/>
          </p:nvSpPr>
          <p:spPr>
            <a:xfrm rot="-5400000">
              <a:off x="10867039" y="312783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LIRR</a:t>
              </a:r>
              <a:endParaRPr/>
            </a:p>
          </p:txBody>
        </p:sp>
      </p:grpSp>
      <p:sp>
        <p:nvSpPr>
          <p:cNvPr id="370" name="Google Shape;370;p16"/>
          <p:cNvSpPr txBox="1"/>
          <p:nvPr/>
        </p:nvSpPr>
        <p:spPr>
          <a:xfrm rot="-5400000">
            <a:off x="181654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71" name="Google Shape;371;p16"/>
          <p:cNvGrpSpPr/>
          <p:nvPr/>
        </p:nvGrpSpPr>
        <p:grpSpPr>
          <a:xfrm>
            <a:off x="1734844" y="0"/>
            <a:ext cx="9959846" cy="6858000"/>
            <a:chOff x="1928485" y="0"/>
            <a:chExt cx="9961092" cy="6858000"/>
          </a:xfrm>
        </p:grpSpPr>
        <p:sp>
          <p:nvSpPr>
            <p:cNvPr id="372" name="Google Shape;372;p16"/>
            <p:cNvSpPr/>
            <p:nvPr/>
          </p:nvSpPr>
          <p:spPr>
            <a:xfrm>
              <a:off x="1928485" y="0"/>
              <a:ext cx="9961092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072117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6"/>
            <p:cNvSpPr txBox="1"/>
            <p:nvPr/>
          </p:nvSpPr>
          <p:spPr>
            <a:xfrm rot="-5400000">
              <a:off x="10554039" y="322038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MNR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75" name="Google Shape;375;p16"/>
          <p:cNvGrpSpPr/>
          <p:nvPr/>
        </p:nvGrpSpPr>
        <p:grpSpPr>
          <a:xfrm>
            <a:off x="1611805" y="0"/>
            <a:ext cx="9574094" cy="6858000"/>
            <a:chOff x="1943003" y="0"/>
            <a:chExt cx="9574094" cy="6858000"/>
          </a:xfrm>
        </p:grpSpPr>
        <p:sp>
          <p:nvSpPr>
            <p:cNvPr id="376" name="Google Shape;376;p16"/>
            <p:cNvSpPr/>
            <p:nvPr/>
          </p:nvSpPr>
          <p:spPr>
            <a:xfrm>
              <a:off x="1943003" y="0"/>
              <a:ext cx="9574094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0348688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6"/>
            <p:cNvSpPr txBox="1"/>
            <p:nvPr/>
          </p:nvSpPr>
          <p:spPr>
            <a:xfrm rot="-5400000">
              <a:off x="10197881" y="3220388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79" name="Google Shape;379;p16"/>
          <p:cNvGrpSpPr/>
          <p:nvPr/>
        </p:nvGrpSpPr>
        <p:grpSpPr>
          <a:xfrm>
            <a:off x="-6593507" y="-1"/>
            <a:ext cx="8692331" cy="6858000"/>
            <a:chOff x="2184447" y="-1"/>
            <a:chExt cx="8692331" cy="6858000"/>
          </a:xfrm>
        </p:grpSpPr>
        <p:sp>
          <p:nvSpPr>
            <p:cNvPr id="380" name="Google Shape;380;p16"/>
            <p:cNvSpPr/>
            <p:nvPr/>
          </p:nvSpPr>
          <p:spPr>
            <a:xfrm>
              <a:off x="2184447" y="-1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9708378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6"/>
            <p:cNvSpPr txBox="1"/>
            <p:nvPr/>
          </p:nvSpPr>
          <p:spPr>
            <a:xfrm rot="-5400000">
              <a:off x="9549411" y="3136612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NYCT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83" name="Google Shape;383;p16"/>
          <p:cNvSpPr/>
          <p:nvPr/>
        </p:nvSpPr>
        <p:spPr>
          <a:xfrm>
            <a:off x="-7102489" y="544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6"/>
          <p:cNvSpPr/>
          <p:nvPr/>
        </p:nvSpPr>
        <p:spPr>
          <a:xfrm>
            <a:off x="421442" y="235491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 rot="-5400000">
            <a:off x="261496" y="321692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MTABC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6" name="Google Shape;386;p16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6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6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9" name="Google Shape;389;p16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6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6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2" name="Google Shape;392;p16" descr="Add-in content for Microsoft Power BI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863" y="965197"/>
            <a:ext cx="8418083" cy="487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17"/>
          <p:cNvGrpSpPr/>
          <p:nvPr/>
        </p:nvGrpSpPr>
        <p:grpSpPr>
          <a:xfrm>
            <a:off x="10949230" y="2371879"/>
            <a:ext cx="1206240" cy="2360918"/>
            <a:chOff x="10949230" y="2371879"/>
            <a:chExt cx="1206240" cy="2360918"/>
          </a:xfrm>
        </p:grpSpPr>
        <p:sp>
          <p:nvSpPr>
            <p:cNvPr id="399" name="Google Shape;399;p17"/>
            <p:cNvSpPr/>
            <p:nvPr/>
          </p:nvSpPr>
          <p:spPr>
            <a:xfrm>
              <a:off x="10949230" y="237187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7"/>
            <p:cNvSpPr txBox="1"/>
            <p:nvPr/>
          </p:nvSpPr>
          <p:spPr>
            <a:xfrm rot="-5400000">
              <a:off x="10867039" y="312783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LIRR</a:t>
              </a:r>
              <a:endParaRPr/>
            </a:p>
          </p:txBody>
        </p:sp>
      </p:grpSp>
      <p:grpSp>
        <p:nvGrpSpPr>
          <p:cNvPr id="401" name="Google Shape;401;p17"/>
          <p:cNvGrpSpPr/>
          <p:nvPr/>
        </p:nvGrpSpPr>
        <p:grpSpPr>
          <a:xfrm>
            <a:off x="1734844" y="0"/>
            <a:ext cx="9959846" cy="6858000"/>
            <a:chOff x="1928485" y="0"/>
            <a:chExt cx="9961092" cy="6858000"/>
          </a:xfrm>
        </p:grpSpPr>
        <p:sp>
          <p:nvSpPr>
            <p:cNvPr id="402" name="Google Shape;402;p17"/>
            <p:cNvSpPr/>
            <p:nvPr/>
          </p:nvSpPr>
          <p:spPr>
            <a:xfrm>
              <a:off x="1928485" y="0"/>
              <a:ext cx="9961092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072117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7"/>
            <p:cNvSpPr txBox="1"/>
            <p:nvPr/>
          </p:nvSpPr>
          <p:spPr>
            <a:xfrm rot="-5400000">
              <a:off x="10554039" y="3220389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MNR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405" name="Google Shape;405;p17"/>
          <p:cNvGrpSpPr/>
          <p:nvPr/>
        </p:nvGrpSpPr>
        <p:grpSpPr>
          <a:xfrm>
            <a:off x="1611805" y="0"/>
            <a:ext cx="9574094" cy="6858000"/>
            <a:chOff x="1943003" y="0"/>
            <a:chExt cx="9574094" cy="6858000"/>
          </a:xfrm>
        </p:grpSpPr>
        <p:sp>
          <p:nvSpPr>
            <p:cNvPr id="406" name="Google Shape;406;p17"/>
            <p:cNvSpPr/>
            <p:nvPr/>
          </p:nvSpPr>
          <p:spPr>
            <a:xfrm>
              <a:off x="1943003" y="0"/>
              <a:ext cx="9574094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0348688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7"/>
            <p:cNvSpPr txBox="1"/>
            <p:nvPr/>
          </p:nvSpPr>
          <p:spPr>
            <a:xfrm rot="-5400000">
              <a:off x="10197881" y="3220388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409" name="Google Shape;409;p17"/>
          <p:cNvGrpSpPr/>
          <p:nvPr/>
        </p:nvGrpSpPr>
        <p:grpSpPr>
          <a:xfrm>
            <a:off x="-7102497" y="-1"/>
            <a:ext cx="9201322" cy="6858000"/>
            <a:chOff x="-7102497" y="-1"/>
            <a:chExt cx="9201322" cy="6858000"/>
          </a:xfrm>
        </p:grpSpPr>
        <p:sp>
          <p:nvSpPr>
            <p:cNvPr id="410" name="Google Shape;410;p17"/>
            <p:cNvSpPr/>
            <p:nvPr/>
          </p:nvSpPr>
          <p:spPr>
            <a:xfrm>
              <a:off x="-7102497" y="-1"/>
              <a:ext cx="9201322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862007" y="2337439"/>
              <a:ext cx="1236817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7"/>
            <p:cNvSpPr txBox="1"/>
            <p:nvPr/>
          </p:nvSpPr>
          <p:spPr>
            <a:xfrm rot="-5400000">
              <a:off x="771457" y="3136612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NYCT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413" name="Google Shape;413;p17"/>
          <p:cNvSpPr/>
          <p:nvPr/>
        </p:nvSpPr>
        <p:spPr>
          <a:xfrm>
            <a:off x="-7102489" y="544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7"/>
          <p:cNvSpPr/>
          <p:nvPr/>
        </p:nvSpPr>
        <p:spPr>
          <a:xfrm>
            <a:off x="421442" y="235491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7"/>
          <p:cNvSpPr txBox="1"/>
          <p:nvPr/>
        </p:nvSpPr>
        <p:spPr>
          <a:xfrm rot="-5400000">
            <a:off x="261496" y="321692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MTABC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6" name="Google Shape;416;p17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7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7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9" name="Google Shape;419;p17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7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18"/>
          <p:cNvGrpSpPr/>
          <p:nvPr/>
        </p:nvGrpSpPr>
        <p:grpSpPr>
          <a:xfrm>
            <a:off x="675964" y="-2"/>
            <a:ext cx="11447503" cy="6858000"/>
            <a:chOff x="213096" y="0"/>
            <a:chExt cx="11447503" cy="6858000"/>
          </a:xfrm>
        </p:grpSpPr>
        <p:sp>
          <p:nvSpPr>
            <p:cNvPr id="428" name="Google Shape;428;p18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8"/>
            <p:cNvSpPr txBox="1"/>
            <p:nvPr/>
          </p:nvSpPr>
          <p:spPr>
            <a:xfrm rot="-5400000">
              <a:off x="10341391" y="3105834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history</a:t>
              </a:r>
              <a:endParaRPr/>
            </a:p>
          </p:txBody>
        </p:sp>
        <p:pic>
          <p:nvPicPr>
            <p:cNvPr id="431" name="Google Shape;431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600933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p18"/>
          <p:cNvGrpSpPr/>
          <p:nvPr/>
        </p:nvGrpSpPr>
        <p:grpSpPr>
          <a:xfrm>
            <a:off x="1633309" y="0"/>
            <a:ext cx="9961092" cy="6858000"/>
            <a:chOff x="491575" y="0"/>
            <a:chExt cx="9961092" cy="6858000"/>
          </a:xfrm>
        </p:grpSpPr>
        <p:sp>
          <p:nvSpPr>
            <p:cNvPr id="433" name="Google Shape;433;p18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8"/>
            <p:cNvSpPr txBox="1"/>
            <p:nvPr/>
          </p:nvSpPr>
          <p:spPr>
            <a:xfrm rot="-5400000">
              <a:off x="9117129" y="3189611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timeline</a:t>
              </a:r>
              <a:endParaRPr/>
            </a:p>
          </p:txBody>
        </p:sp>
        <p:pic>
          <p:nvPicPr>
            <p:cNvPr id="436" name="Google Shape;436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9385467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7" name="Google Shape;437;p18"/>
          <p:cNvGrpSpPr/>
          <p:nvPr/>
        </p:nvGrpSpPr>
        <p:grpSpPr>
          <a:xfrm>
            <a:off x="1498238" y="0"/>
            <a:ext cx="9574094" cy="6858000"/>
            <a:chOff x="491575" y="0"/>
            <a:chExt cx="9574094" cy="6858000"/>
          </a:xfrm>
        </p:grpSpPr>
        <p:sp>
          <p:nvSpPr>
            <p:cNvPr id="438" name="Google Shape;438;p18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8"/>
            <p:cNvSpPr txBox="1"/>
            <p:nvPr/>
          </p:nvSpPr>
          <p:spPr>
            <a:xfrm rot="-5400000">
              <a:off x="8746453" y="3189610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teams</a:t>
              </a:r>
              <a:endParaRPr/>
            </a:p>
          </p:txBody>
        </p:sp>
        <p:pic>
          <p:nvPicPr>
            <p:cNvPr id="441" name="Google Shape;441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Google Shape;442;p18"/>
          <p:cNvGrpSpPr/>
          <p:nvPr/>
        </p:nvGrpSpPr>
        <p:grpSpPr>
          <a:xfrm>
            <a:off x="-1331188" y="-1"/>
            <a:ext cx="11860720" cy="6858000"/>
            <a:chOff x="-2449883" y="-1"/>
            <a:chExt cx="11860720" cy="6858000"/>
          </a:xfrm>
        </p:grpSpPr>
        <p:sp>
          <p:nvSpPr>
            <p:cNvPr id="443" name="Google Shape;443;p18"/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8"/>
            <p:cNvSpPr txBox="1"/>
            <p:nvPr/>
          </p:nvSpPr>
          <p:spPr>
            <a:xfrm rot="-5400000">
              <a:off x="8091629" y="3189609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services</a:t>
              </a:r>
              <a:endParaRPr/>
            </a:p>
          </p:txBody>
        </p:sp>
        <p:pic>
          <p:nvPicPr>
            <p:cNvPr id="446" name="Google Shape;446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340472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18"/>
          <p:cNvSpPr/>
          <p:nvPr/>
        </p:nvSpPr>
        <p:spPr>
          <a:xfrm>
            <a:off x="10967442" y="234256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8"/>
          <p:cNvSpPr/>
          <p:nvPr/>
        </p:nvSpPr>
        <p:spPr>
          <a:xfrm>
            <a:off x="10432986" y="233231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8"/>
          <p:cNvSpPr txBox="1"/>
          <p:nvPr/>
        </p:nvSpPr>
        <p:spPr>
          <a:xfrm rot="-5400000">
            <a:off x="10265848" y="321526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MNR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9894576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8"/>
          <p:cNvSpPr txBox="1"/>
          <p:nvPr/>
        </p:nvSpPr>
        <p:spPr>
          <a:xfrm rot="-5400000">
            <a:off x="9743769" y="3220385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2" name="Google Shape;452;p18"/>
          <p:cNvSpPr/>
          <p:nvPr/>
        </p:nvSpPr>
        <p:spPr>
          <a:xfrm>
            <a:off x="9373034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8"/>
          <p:cNvSpPr txBox="1"/>
          <p:nvPr/>
        </p:nvSpPr>
        <p:spPr>
          <a:xfrm rot="-5400000">
            <a:off x="9061496" y="320739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NYCT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4" name="Google Shape;454;p18"/>
          <p:cNvSpPr txBox="1"/>
          <p:nvPr/>
        </p:nvSpPr>
        <p:spPr>
          <a:xfrm rot="-5400000">
            <a:off x="10896069" y="322681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LIRR</a:t>
            </a:r>
            <a:endParaRPr/>
          </a:p>
        </p:txBody>
      </p:sp>
      <p:sp>
        <p:nvSpPr>
          <p:cNvPr id="455" name="Google Shape;455;p18"/>
          <p:cNvSpPr/>
          <p:nvPr/>
        </p:nvSpPr>
        <p:spPr>
          <a:xfrm>
            <a:off x="-7102489" y="544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8"/>
          <p:cNvSpPr/>
          <p:nvPr/>
        </p:nvSpPr>
        <p:spPr>
          <a:xfrm>
            <a:off x="421442" y="235491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8"/>
          <p:cNvSpPr txBox="1"/>
          <p:nvPr/>
        </p:nvSpPr>
        <p:spPr>
          <a:xfrm rot="-5400000">
            <a:off x="261496" y="321692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MTABC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8" name="Google Shape;458;p18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8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1" name="Google Shape;461;p18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8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8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64" name="Google Shape;464;p18" descr="Add-in content for Microsoft Power BI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9114" y="965197"/>
            <a:ext cx="7895261" cy="487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9"/>
          <p:cNvGrpSpPr/>
          <p:nvPr/>
        </p:nvGrpSpPr>
        <p:grpSpPr>
          <a:xfrm>
            <a:off x="675964" y="-2"/>
            <a:ext cx="11447503" cy="6858000"/>
            <a:chOff x="213096" y="0"/>
            <a:chExt cx="11447503" cy="6858000"/>
          </a:xfrm>
        </p:grpSpPr>
        <p:sp>
          <p:nvSpPr>
            <p:cNvPr id="471" name="Google Shape;471;p19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9"/>
            <p:cNvSpPr txBox="1"/>
            <p:nvPr/>
          </p:nvSpPr>
          <p:spPr>
            <a:xfrm rot="-5400000">
              <a:off x="10341391" y="3105834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history</a:t>
              </a:r>
              <a:endParaRPr/>
            </a:p>
          </p:txBody>
        </p:sp>
        <p:pic>
          <p:nvPicPr>
            <p:cNvPr id="474" name="Google Shape;474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600933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" name="Google Shape;475;p19"/>
          <p:cNvGrpSpPr/>
          <p:nvPr/>
        </p:nvGrpSpPr>
        <p:grpSpPr>
          <a:xfrm>
            <a:off x="1633309" y="0"/>
            <a:ext cx="9961092" cy="6858000"/>
            <a:chOff x="491575" y="0"/>
            <a:chExt cx="9961092" cy="6858000"/>
          </a:xfrm>
        </p:grpSpPr>
        <p:sp>
          <p:nvSpPr>
            <p:cNvPr id="476" name="Google Shape;476;p19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9"/>
            <p:cNvSpPr txBox="1"/>
            <p:nvPr/>
          </p:nvSpPr>
          <p:spPr>
            <a:xfrm rot="-5400000">
              <a:off x="9117129" y="3189611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timeline</a:t>
              </a:r>
              <a:endParaRPr/>
            </a:p>
          </p:txBody>
        </p:sp>
        <p:pic>
          <p:nvPicPr>
            <p:cNvPr id="479" name="Google Shape;47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9385467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19"/>
          <p:cNvGrpSpPr/>
          <p:nvPr/>
        </p:nvGrpSpPr>
        <p:grpSpPr>
          <a:xfrm>
            <a:off x="1498238" y="0"/>
            <a:ext cx="9574094" cy="6858000"/>
            <a:chOff x="491575" y="0"/>
            <a:chExt cx="9574094" cy="6858000"/>
          </a:xfrm>
        </p:grpSpPr>
        <p:sp>
          <p:nvSpPr>
            <p:cNvPr id="481" name="Google Shape;481;p19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 txBox="1"/>
            <p:nvPr/>
          </p:nvSpPr>
          <p:spPr>
            <a:xfrm rot="-5400000">
              <a:off x="8746453" y="3189610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teams</a:t>
              </a:r>
              <a:endParaRPr/>
            </a:p>
          </p:txBody>
        </p:sp>
        <p:pic>
          <p:nvPicPr>
            <p:cNvPr id="484" name="Google Shape;484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" name="Google Shape;485;p19"/>
          <p:cNvGrpSpPr/>
          <p:nvPr/>
        </p:nvGrpSpPr>
        <p:grpSpPr>
          <a:xfrm>
            <a:off x="-1331188" y="-1"/>
            <a:ext cx="11860720" cy="6858000"/>
            <a:chOff x="-2449883" y="-1"/>
            <a:chExt cx="11860720" cy="6858000"/>
          </a:xfrm>
        </p:grpSpPr>
        <p:sp>
          <p:nvSpPr>
            <p:cNvPr id="486" name="Google Shape;486;p19"/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9"/>
            <p:cNvSpPr txBox="1"/>
            <p:nvPr/>
          </p:nvSpPr>
          <p:spPr>
            <a:xfrm rot="-5400000">
              <a:off x="8091629" y="3189609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services</a:t>
              </a:r>
              <a:endParaRPr/>
            </a:p>
          </p:txBody>
        </p:sp>
        <p:pic>
          <p:nvPicPr>
            <p:cNvPr id="489" name="Google Shape;48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340472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19"/>
          <p:cNvSpPr/>
          <p:nvPr/>
        </p:nvSpPr>
        <p:spPr>
          <a:xfrm>
            <a:off x="10967442" y="234256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9"/>
          <p:cNvSpPr/>
          <p:nvPr/>
        </p:nvSpPr>
        <p:spPr>
          <a:xfrm>
            <a:off x="10432986" y="233231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9"/>
          <p:cNvSpPr txBox="1"/>
          <p:nvPr/>
        </p:nvSpPr>
        <p:spPr>
          <a:xfrm rot="-5400000">
            <a:off x="10265848" y="321526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MNR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3" name="Google Shape;493;p19"/>
          <p:cNvSpPr/>
          <p:nvPr/>
        </p:nvSpPr>
        <p:spPr>
          <a:xfrm>
            <a:off x="9894576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9"/>
          <p:cNvSpPr txBox="1"/>
          <p:nvPr/>
        </p:nvSpPr>
        <p:spPr>
          <a:xfrm rot="-5400000">
            <a:off x="9743769" y="3220385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5" name="Google Shape;495;p19"/>
          <p:cNvSpPr/>
          <p:nvPr/>
        </p:nvSpPr>
        <p:spPr>
          <a:xfrm>
            <a:off x="9373034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9"/>
          <p:cNvSpPr txBox="1"/>
          <p:nvPr/>
        </p:nvSpPr>
        <p:spPr>
          <a:xfrm rot="-5400000">
            <a:off x="9061496" y="320739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NYCT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7" name="Google Shape;497;p19"/>
          <p:cNvSpPr txBox="1"/>
          <p:nvPr/>
        </p:nvSpPr>
        <p:spPr>
          <a:xfrm rot="-5400000">
            <a:off x="10896069" y="322681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LIRR</a:t>
            </a:r>
            <a:endParaRPr/>
          </a:p>
        </p:txBody>
      </p:sp>
      <p:grpSp>
        <p:nvGrpSpPr>
          <p:cNvPr id="498" name="Google Shape;498;p19"/>
          <p:cNvGrpSpPr/>
          <p:nvPr/>
        </p:nvGrpSpPr>
        <p:grpSpPr>
          <a:xfrm>
            <a:off x="-7102489" y="544"/>
            <a:ext cx="8692331" cy="6858000"/>
            <a:chOff x="-7102489" y="544"/>
            <a:chExt cx="8692331" cy="6858000"/>
          </a:xfrm>
        </p:grpSpPr>
        <p:sp>
          <p:nvSpPr>
            <p:cNvPr id="499" name="Google Shape;499;p19"/>
            <p:cNvSpPr/>
            <p:nvPr/>
          </p:nvSpPr>
          <p:spPr>
            <a:xfrm>
              <a:off x="-7102489" y="544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421442" y="235491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9"/>
            <p:cNvSpPr txBox="1"/>
            <p:nvPr/>
          </p:nvSpPr>
          <p:spPr>
            <a:xfrm rot="-5400000">
              <a:off x="261496" y="321692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MTABC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02" name="Google Shape;502;p19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9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9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5" name="Google Shape;505;p19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9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9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675964" y="-2"/>
            <a:ext cx="11447503" cy="6858000"/>
            <a:chOff x="213096" y="0"/>
            <a:chExt cx="11447503" cy="6858000"/>
          </a:xfrm>
        </p:grpSpPr>
        <p:sp>
          <p:nvSpPr>
            <p:cNvPr id="514" name="Google Shape;514;p20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0"/>
            <p:cNvSpPr txBox="1"/>
            <p:nvPr/>
          </p:nvSpPr>
          <p:spPr>
            <a:xfrm rot="-5400000">
              <a:off x="10341391" y="3105834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history</a:t>
              </a:r>
              <a:endParaRPr/>
            </a:p>
          </p:txBody>
        </p:sp>
        <p:pic>
          <p:nvPicPr>
            <p:cNvPr id="517" name="Google Shape;51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600933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Google Shape;518;p20"/>
          <p:cNvGrpSpPr/>
          <p:nvPr/>
        </p:nvGrpSpPr>
        <p:grpSpPr>
          <a:xfrm>
            <a:off x="1633309" y="0"/>
            <a:ext cx="9961092" cy="6858000"/>
            <a:chOff x="491575" y="0"/>
            <a:chExt cx="9961092" cy="6858000"/>
          </a:xfrm>
        </p:grpSpPr>
        <p:sp>
          <p:nvSpPr>
            <p:cNvPr id="519" name="Google Shape;519;p20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0"/>
            <p:cNvSpPr txBox="1"/>
            <p:nvPr/>
          </p:nvSpPr>
          <p:spPr>
            <a:xfrm rot="-5400000">
              <a:off x="9117129" y="3189611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timeline</a:t>
              </a:r>
              <a:endParaRPr/>
            </a:p>
          </p:txBody>
        </p:sp>
        <p:pic>
          <p:nvPicPr>
            <p:cNvPr id="522" name="Google Shape;5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9385467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" name="Google Shape;523;p20"/>
          <p:cNvGrpSpPr/>
          <p:nvPr/>
        </p:nvGrpSpPr>
        <p:grpSpPr>
          <a:xfrm>
            <a:off x="1498238" y="0"/>
            <a:ext cx="9574094" cy="6858000"/>
            <a:chOff x="491575" y="0"/>
            <a:chExt cx="9574094" cy="6858000"/>
          </a:xfrm>
        </p:grpSpPr>
        <p:sp>
          <p:nvSpPr>
            <p:cNvPr id="524" name="Google Shape;524;p20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0"/>
            <p:cNvSpPr txBox="1"/>
            <p:nvPr/>
          </p:nvSpPr>
          <p:spPr>
            <a:xfrm rot="-5400000">
              <a:off x="8746453" y="3189610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teams</a:t>
              </a:r>
              <a:endParaRPr/>
            </a:p>
          </p:txBody>
        </p:sp>
        <p:pic>
          <p:nvPicPr>
            <p:cNvPr id="527" name="Google Shape;5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p20"/>
          <p:cNvGrpSpPr/>
          <p:nvPr/>
        </p:nvGrpSpPr>
        <p:grpSpPr>
          <a:xfrm>
            <a:off x="-1331188" y="-1"/>
            <a:ext cx="11860720" cy="6858000"/>
            <a:chOff x="-2449883" y="-1"/>
            <a:chExt cx="11860720" cy="6858000"/>
          </a:xfrm>
        </p:grpSpPr>
        <p:sp>
          <p:nvSpPr>
            <p:cNvPr id="529" name="Google Shape;529;p20"/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0"/>
            <p:cNvSpPr txBox="1"/>
            <p:nvPr/>
          </p:nvSpPr>
          <p:spPr>
            <a:xfrm rot="-5400000">
              <a:off x="8091629" y="3189609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services</a:t>
              </a:r>
              <a:endParaRPr/>
            </a:p>
          </p:txBody>
        </p:sp>
        <p:pic>
          <p:nvPicPr>
            <p:cNvPr id="532" name="Google Shape;53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340472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3" name="Google Shape;533;p20"/>
          <p:cNvSpPr/>
          <p:nvPr/>
        </p:nvSpPr>
        <p:spPr>
          <a:xfrm>
            <a:off x="10967442" y="234256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0"/>
          <p:cNvSpPr/>
          <p:nvPr/>
        </p:nvSpPr>
        <p:spPr>
          <a:xfrm>
            <a:off x="10432986" y="233231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0"/>
          <p:cNvSpPr txBox="1"/>
          <p:nvPr/>
        </p:nvSpPr>
        <p:spPr>
          <a:xfrm rot="-5400000">
            <a:off x="10265848" y="321526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MNR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6" name="Google Shape;536;p20"/>
          <p:cNvSpPr/>
          <p:nvPr/>
        </p:nvSpPr>
        <p:spPr>
          <a:xfrm>
            <a:off x="9894576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0"/>
          <p:cNvSpPr txBox="1"/>
          <p:nvPr/>
        </p:nvSpPr>
        <p:spPr>
          <a:xfrm rot="-5400000">
            <a:off x="9743769" y="3220385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8" name="Google Shape;538;p20"/>
          <p:cNvSpPr/>
          <p:nvPr/>
        </p:nvSpPr>
        <p:spPr>
          <a:xfrm>
            <a:off x="9373034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0"/>
          <p:cNvSpPr txBox="1"/>
          <p:nvPr/>
        </p:nvSpPr>
        <p:spPr>
          <a:xfrm rot="-5400000">
            <a:off x="9141706" y="320739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NYCT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0" name="Google Shape;540;p20"/>
          <p:cNvSpPr txBox="1"/>
          <p:nvPr/>
        </p:nvSpPr>
        <p:spPr>
          <a:xfrm rot="-5400000">
            <a:off x="10896069" y="322681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LIRR</a:t>
            </a:r>
            <a:endParaRPr/>
          </a:p>
        </p:txBody>
      </p:sp>
      <p:grpSp>
        <p:nvGrpSpPr>
          <p:cNvPr id="541" name="Google Shape;541;p20"/>
          <p:cNvGrpSpPr/>
          <p:nvPr/>
        </p:nvGrpSpPr>
        <p:grpSpPr>
          <a:xfrm>
            <a:off x="224589" y="544"/>
            <a:ext cx="9739229" cy="6858000"/>
            <a:chOff x="1255445" y="544"/>
            <a:chExt cx="8708373" cy="6858000"/>
          </a:xfrm>
        </p:grpSpPr>
        <p:sp>
          <p:nvSpPr>
            <p:cNvPr id="542" name="Google Shape;542;p20"/>
            <p:cNvSpPr/>
            <p:nvPr/>
          </p:nvSpPr>
          <p:spPr>
            <a:xfrm>
              <a:off x="1255445" y="544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8795418" y="235491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0"/>
            <p:cNvSpPr txBox="1"/>
            <p:nvPr/>
          </p:nvSpPr>
          <p:spPr>
            <a:xfrm rot="-5400000">
              <a:off x="8635472" y="321692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MTABC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45" name="Google Shape;545;p20"/>
          <p:cNvSpPr/>
          <p:nvPr/>
        </p:nvSpPr>
        <p:spPr>
          <a:xfrm>
            <a:off x="-7603237" y="-16386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0"/>
          <p:cNvSpPr/>
          <p:nvPr/>
        </p:nvSpPr>
        <p:spPr>
          <a:xfrm>
            <a:off x="-79306" y="233798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0"/>
          <p:cNvSpPr txBox="1"/>
          <p:nvPr/>
        </p:nvSpPr>
        <p:spPr>
          <a:xfrm rot="-5400000">
            <a:off x="-239252" y="3199996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B&amp;T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8" name="Google Shape;548;p20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0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0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51" name="Google Shape;551;p20" descr="Add-in content for Microsoft Power BI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2436" y="965197"/>
            <a:ext cx="7861927" cy="487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21"/>
          <p:cNvGrpSpPr/>
          <p:nvPr/>
        </p:nvGrpSpPr>
        <p:grpSpPr>
          <a:xfrm>
            <a:off x="675964" y="-2"/>
            <a:ext cx="11447503" cy="6858000"/>
            <a:chOff x="213096" y="0"/>
            <a:chExt cx="11447503" cy="6858000"/>
          </a:xfrm>
        </p:grpSpPr>
        <p:sp>
          <p:nvSpPr>
            <p:cNvPr id="558" name="Google Shape;558;p21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1"/>
            <p:cNvSpPr txBox="1"/>
            <p:nvPr/>
          </p:nvSpPr>
          <p:spPr>
            <a:xfrm rot="-5400000">
              <a:off x="10341391" y="3105834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history</a:t>
              </a:r>
              <a:endParaRPr/>
            </a:p>
          </p:txBody>
        </p:sp>
        <p:pic>
          <p:nvPicPr>
            <p:cNvPr id="561" name="Google Shape;561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600933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" name="Google Shape;562;p21"/>
          <p:cNvGrpSpPr/>
          <p:nvPr/>
        </p:nvGrpSpPr>
        <p:grpSpPr>
          <a:xfrm>
            <a:off x="1633309" y="0"/>
            <a:ext cx="9961092" cy="6858000"/>
            <a:chOff x="491575" y="0"/>
            <a:chExt cx="9961092" cy="6858000"/>
          </a:xfrm>
        </p:grpSpPr>
        <p:sp>
          <p:nvSpPr>
            <p:cNvPr id="563" name="Google Shape;563;p21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1"/>
            <p:cNvSpPr txBox="1"/>
            <p:nvPr/>
          </p:nvSpPr>
          <p:spPr>
            <a:xfrm rot="-5400000">
              <a:off x="9117129" y="3189611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timeline</a:t>
              </a:r>
              <a:endParaRPr/>
            </a:p>
          </p:txBody>
        </p:sp>
        <p:pic>
          <p:nvPicPr>
            <p:cNvPr id="566" name="Google Shape;56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9385467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7" name="Google Shape;567;p21"/>
          <p:cNvGrpSpPr/>
          <p:nvPr/>
        </p:nvGrpSpPr>
        <p:grpSpPr>
          <a:xfrm>
            <a:off x="1498238" y="0"/>
            <a:ext cx="9574094" cy="6858000"/>
            <a:chOff x="491575" y="0"/>
            <a:chExt cx="9574094" cy="6858000"/>
          </a:xfrm>
        </p:grpSpPr>
        <p:sp>
          <p:nvSpPr>
            <p:cNvPr id="568" name="Google Shape;568;p21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1"/>
            <p:cNvSpPr txBox="1"/>
            <p:nvPr/>
          </p:nvSpPr>
          <p:spPr>
            <a:xfrm rot="-5400000">
              <a:off x="8746453" y="3189610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teams</a:t>
              </a:r>
              <a:endParaRPr/>
            </a:p>
          </p:txBody>
        </p:sp>
        <p:pic>
          <p:nvPicPr>
            <p:cNvPr id="571" name="Google Shape;571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p21"/>
          <p:cNvGrpSpPr/>
          <p:nvPr/>
        </p:nvGrpSpPr>
        <p:grpSpPr>
          <a:xfrm>
            <a:off x="-1331188" y="-1"/>
            <a:ext cx="11860720" cy="6858000"/>
            <a:chOff x="-2449883" y="-1"/>
            <a:chExt cx="11860720" cy="6858000"/>
          </a:xfrm>
        </p:grpSpPr>
        <p:sp>
          <p:nvSpPr>
            <p:cNvPr id="573" name="Google Shape;573;p21"/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1"/>
            <p:cNvSpPr txBox="1"/>
            <p:nvPr/>
          </p:nvSpPr>
          <p:spPr>
            <a:xfrm rot="-5400000">
              <a:off x="8091629" y="3189609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services</a:t>
              </a:r>
              <a:endParaRPr/>
            </a:p>
          </p:txBody>
        </p:sp>
        <p:pic>
          <p:nvPicPr>
            <p:cNvPr id="576" name="Google Shape;57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340472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7" name="Google Shape;577;p21"/>
          <p:cNvSpPr/>
          <p:nvPr/>
        </p:nvSpPr>
        <p:spPr>
          <a:xfrm>
            <a:off x="10967442" y="234256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1"/>
          <p:cNvSpPr/>
          <p:nvPr/>
        </p:nvSpPr>
        <p:spPr>
          <a:xfrm>
            <a:off x="10432986" y="233231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1"/>
          <p:cNvSpPr txBox="1"/>
          <p:nvPr/>
        </p:nvSpPr>
        <p:spPr>
          <a:xfrm rot="-5400000">
            <a:off x="10265848" y="321526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MNR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80" name="Google Shape;580;p21"/>
          <p:cNvSpPr/>
          <p:nvPr/>
        </p:nvSpPr>
        <p:spPr>
          <a:xfrm>
            <a:off x="9894576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1"/>
          <p:cNvSpPr txBox="1"/>
          <p:nvPr/>
        </p:nvSpPr>
        <p:spPr>
          <a:xfrm rot="-5400000">
            <a:off x="9743769" y="3220385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82" name="Google Shape;582;p21"/>
          <p:cNvSpPr/>
          <p:nvPr/>
        </p:nvSpPr>
        <p:spPr>
          <a:xfrm>
            <a:off x="9373034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1"/>
          <p:cNvSpPr txBox="1"/>
          <p:nvPr/>
        </p:nvSpPr>
        <p:spPr>
          <a:xfrm rot="-5400000">
            <a:off x="9141706" y="320739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NYCT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84" name="Google Shape;584;p21"/>
          <p:cNvSpPr txBox="1"/>
          <p:nvPr/>
        </p:nvSpPr>
        <p:spPr>
          <a:xfrm rot="-5400000">
            <a:off x="10896069" y="322681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LIRR</a:t>
            </a:r>
            <a:endParaRPr/>
          </a:p>
        </p:txBody>
      </p:sp>
      <p:grpSp>
        <p:nvGrpSpPr>
          <p:cNvPr id="585" name="Google Shape;585;p21"/>
          <p:cNvGrpSpPr/>
          <p:nvPr/>
        </p:nvGrpSpPr>
        <p:grpSpPr>
          <a:xfrm>
            <a:off x="224589" y="544"/>
            <a:ext cx="9739229" cy="6858000"/>
            <a:chOff x="1255445" y="544"/>
            <a:chExt cx="8708373" cy="6858000"/>
          </a:xfrm>
        </p:grpSpPr>
        <p:sp>
          <p:nvSpPr>
            <p:cNvPr id="586" name="Google Shape;586;p21"/>
            <p:cNvSpPr/>
            <p:nvPr/>
          </p:nvSpPr>
          <p:spPr>
            <a:xfrm>
              <a:off x="1255445" y="544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8795418" y="235491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1"/>
            <p:cNvSpPr txBox="1"/>
            <p:nvPr/>
          </p:nvSpPr>
          <p:spPr>
            <a:xfrm rot="-5400000">
              <a:off x="8635472" y="321692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MTABC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589" name="Google Shape;589;p21"/>
          <p:cNvGrpSpPr/>
          <p:nvPr/>
        </p:nvGrpSpPr>
        <p:grpSpPr>
          <a:xfrm>
            <a:off x="-7905749" y="-16386"/>
            <a:ext cx="8994844" cy="6858000"/>
            <a:chOff x="-7603237" y="-16386"/>
            <a:chExt cx="8692331" cy="6858000"/>
          </a:xfrm>
        </p:grpSpPr>
        <p:sp>
          <p:nvSpPr>
            <p:cNvPr id="590" name="Google Shape;590;p21"/>
            <p:cNvSpPr/>
            <p:nvPr/>
          </p:nvSpPr>
          <p:spPr>
            <a:xfrm>
              <a:off x="-7603237" y="-16386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-79306" y="233798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1"/>
            <p:cNvSpPr txBox="1"/>
            <p:nvPr/>
          </p:nvSpPr>
          <p:spPr>
            <a:xfrm rot="-5400000">
              <a:off x="-239252" y="319999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B&amp;T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93" name="Google Shape;593;p21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1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1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2"/>
          <p:cNvGrpSpPr/>
          <p:nvPr/>
        </p:nvGrpSpPr>
        <p:grpSpPr>
          <a:xfrm>
            <a:off x="675964" y="-2"/>
            <a:ext cx="11447503" cy="6858000"/>
            <a:chOff x="213096" y="0"/>
            <a:chExt cx="11447503" cy="6858000"/>
          </a:xfrm>
        </p:grpSpPr>
        <p:sp>
          <p:nvSpPr>
            <p:cNvPr id="602" name="Google Shape;602;p22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2"/>
            <p:cNvSpPr txBox="1"/>
            <p:nvPr/>
          </p:nvSpPr>
          <p:spPr>
            <a:xfrm rot="-5400000">
              <a:off x="10341391" y="3105834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history</a:t>
              </a:r>
              <a:endParaRPr/>
            </a:p>
          </p:txBody>
        </p:sp>
        <p:pic>
          <p:nvPicPr>
            <p:cNvPr id="605" name="Google Shape;605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600933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22"/>
          <p:cNvGrpSpPr/>
          <p:nvPr/>
        </p:nvGrpSpPr>
        <p:grpSpPr>
          <a:xfrm>
            <a:off x="1633309" y="0"/>
            <a:ext cx="9961092" cy="6858000"/>
            <a:chOff x="491575" y="0"/>
            <a:chExt cx="9961092" cy="6858000"/>
          </a:xfrm>
        </p:grpSpPr>
        <p:sp>
          <p:nvSpPr>
            <p:cNvPr id="607" name="Google Shape;607;p22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2"/>
            <p:cNvSpPr txBox="1"/>
            <p:nvPr/>
          </p:nvSpPr>
          <p:spPr>
            <a:xfrm rot="-5400000">
              <a:off x="9117129" y="3189611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timeline</a:t>
              </a:r>
              <a:endParaRPr/>
            </a:p>
          </p:txBody>
        </p:sp>
        <p:pic>
          <p:nvPicPr>
            <p:cNvPr id="610" name="Google Shape;610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9385467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" name="Google Shape;611;p22"/>
          <p:cNvGrpSpPr/>
          <p:nvPr/>
        </p:nvGrpSpPr>
        <p:grpSpPr>
          <a:xfrm>
            <a:off x="1498238" y="0"/>
            <a:ext cx="9574094" cy="6858000"/>
            <a:chOff x="491575" y="0"/>
            <a:chExt cx="9574094" cy="6858000"/>
          </a:xfrm>
        </p:grpSpPr>
        <p:sp>
          <p:nvSpPr>
            <p:cNvPr id="612" name="Google Shape;612;p22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2"/>
            <p:cNvSpPr txBox="1"/>
            <p:nvPr/>
          </p:nvSpPr>
          <p:spPr>
            <a:xfrm rot="-5400000">
              <a:off x="8746453" y="3189610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teams</a:t>
              </a:r>
              <a:endParaRPr/>
            </a:p>
          </p:txBody>
        </p:sp>
        <p:pic>
          <p:nvPicPr>
            <p:cNvPr id="615" name="Google Shape;615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6" name="Google Shape;616;p22"/>
          <p:cNvGrpSpPr/>
          <p:nvPr/>
        </p:nvGrpSpPr>
        <p:grpSpPr>
          <a:xfrm>
            <a:off x="-1331188" y="-1"/>
            <a:ext cx="11860720" cy="6858000"/>
            <a:chOff x="-2449883" y="-1"/>
            <a:chExt cx="11860720" cy="6858000"/>
          </a:xfrm>
        </p:grpSpPr>
        <p:sp>
          <p:nvSpPr>
            <p:cNvPr id="617" name="Google Shape;617;p22"/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2"/>
            <p:cNvSpPr txBox="1"/>
            <p:nvPr/>
          </p:nvSpPr>
          <p:spPr>
            <a:xfrm rot="-5400000">
              <a:off x="8091629" y="3189609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services</a:t>
              </a:r>
              <a:endParaRPr/>
            </a:p>
          </p:txBody>
        </p:sp>
        <p:pic>
          <p:nvPicPr>
            <p:cNvPr id="620" name="Google Shape;620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340472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22"/>
          <p:cNvSpPr/>
          <p:nvPr/>
        </p:nvSpPr>
        <p:spPr>
          <a:xfrm>
            <a:off x="10967442" y="234256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2"/>
          <p:cNvSpPr/>
          <p:nvPr/>
        </p:nvSpPr>
        <p:spPr>
          <a:xfrm>
            <a:off x="10432986" y="233231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2"/>
          <p:cNvSpPr txBox="1"/>
          <p:nvPr/>
        </p:nvSpPr>
        <p:spPr>
          <a:xfrm rot="-5400000">
            <a:off x="10265848" y="321526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MNR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4" name="Google Shape;624;p22"/>
          <p:cNvSpPr/>
          <p:nvPr/>
        </p:nvSpPr>
        <p:spPr>
          <a:xfrm>
            <a:off x="9894576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2"/>
          <p:cNvSpPr txBox="1"/>
          <p:nvPr/>
        </p:nvSpPr>
        <p:spPr>
          <a:xfrm rot="-5400000">
            <a:off x="9743769" y="3220385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9373034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2"/>
          <p:cNvSpPr txBox="1"/>
          <p:nvPr/>
        </p:nvSpPr>
        <p:spPr>
          <a:xfrm rot="-5400000">
            <a:off x="9141706" y="320739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NYCT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8" name="Google Shape;628;p22"/>
          <p:cNvSpPr txBox="1"/>
          <p:nvPr/>
        </p:nvSpPr>
        <p:spPr>
          <a:xfrm rot="-5400000">
            <a:off x="10896069" y="322681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LIRR</a:t>
            </a:r>
            <a:endParaRPr/>
          </a:p>
        </p:txBody>
      </p:sp>
      <p:grpSp>
        <p:nvGrpSpPr>
          <p:cNvPr id="629" name="Google Shape;629;p22"/>
          <p:cNvGrpSpPr/>
          <p:nvPr/>
        </p:nvGrpSpPr>
        <p:grpSpPr>
          <a:xfrm>
            <a:off x="224589" y="544"/>
            <a:ext cx="9739229" cy="6858000"/>
            <a:chOff x="1255445" y="544"/>
            <a:chExt cx="8708373" cy="6858000"/>
          </a:xfrm>
        </p:grpSpPr>
        <p:sp>
          <p:nvSpPr>
            <p:cNvPr id="630" name="Google Shape;630;p22"/>
            <p:cNvSpPr/>
            <p:nvPr/>
          </p:nvSpPr>
          <p:spPr>
            <a:xfrm>
              <a:off x="1255445" y="544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8795418" y="235491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2"/>
            <p:cNvSpPr txBox="1"/>
            <p:nvPr/>
          </p:nvSpPr>
          <p:spPr>
            <a:xfrm rot="-5400000">
              <a:off x="8635472" y="321692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MTABC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633" name="Google Shape;633;p22"/>
          <p:cNvGrpSpPr/>
          <p:nvPr/>
        </p:nvGrpSpPr>
        <p:grpSpPr>
          <a:xfrm>
            <a:off x="492793" y="-16386"/>
            <a:ext cx="8864001" cy="6858000"/>
            <a:chOff x="-7603237" y="-16386"/>
            <a:chExt cx="8692331" cy="6858000"/>
          </a:xfrm>
        </p:grpSpPr>
        <p:sp>
          <p:nvSpPr>
            <p:cNvPr id="634" name="Google Shape;634;p22"/>
            <p:cNvSpPr/>
            <p:nvPr/>
          </p:nvSpPr>
          <p:spPr>
            <a:xfrm>
              <a:off x="-7603237" y="-16386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-79306" y="233798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2"/>
            <p:cNvSpPr txBox="1"/>
            <p:nvPr/>
          </p:nvSpPr>
          <p:spPr>
            <a:xfrm rot="-5400000">
              <a:off x="-239252" y="319999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B&amp;T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637" name="Google Shape;637;p22"/>
          <p:cNvSpPr/>
          <p:nvPr/>
        </p:nvSpPr>
        <p:spPr>
          <a:xfrm>
            <a:off x="-8159623" y="0"/>
            <a:ext cx="8692331" cy="685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215900" dist="38100" sx="101000" sy="101000" algn="l" rotWithShape="0">
              <a:srgbClr val="595959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2"/>
          <p:cNvSpPr/>
          <p:nvPr/>
        </p:nvSpPr>
        <p:spPr>
          <a:xfrm>
            <a:off x="-635692" y="2342828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2"/>
          <p:cNvSpPr txBox="1"/>
          <p:nvPr/>
        </p:nvSpPr>
        <p:spPr>
          <a:xfrm rot="-5400000">
            <a:off x="-795638" y="3204837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40" name="Google Shape;640;p22" descr="Add-in content for Microsoft Power BI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918" y="965197"/>
            <a:ext cx="7770184" cy="487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0" i="0" u="sng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>
            <a:hlinkClick r:id="rId4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29">
            <a:extLst>
              <a:ext uri="{FF2B5EF4-FFF2-40B4-BE49-F238E27FC236}">
                <a16:creationId xmlns:a16="http://schemas.microsoft.com/office/drawing/2014/main" id="{3658BCE1-D60A-EC7D-27DD-EA9FDBBD2395}"/>
              </a:ext>
            </a:extLst>
          </p:cNvPr>
          <p:cNvSpPr txBox="1">
            <a:spLocks noGrp="1"/>
          </p:cNvSpPr>
          <p:nvPr/>
        </p:nvSpPr>
        <p:spPr>
          <a:xfrm>
            <a:off x="2235200" y="1792049"/>
            <a:ext cx="8399331" cy="41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Metropolitan Transportation Authority (MTA) is the largest transit network in North America.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serves 12 counties in southeastern New York and 2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</a:t>
            </a:r>
            <a:r>
              <a: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Connecticut.Includes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subway, bus, commuter rail, paratransit, and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bridges/tunnels</a:t>
            </a:r>
            <a:r>
              <a: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2224507"/>
            <a:ext cx="2090057" cy="34904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23"/>
          <p:cNvGrpSpPr/>
          <p:nvPr/>
        </p:nvGrpSpPr>
        <p:grpSpPr>
          <a:xfrm>
            <a:off x="675964" y="-2"/>
            <a:ext cx="11447503" cy="6858000"/>
            <a:chOff x="213096" y="0"/>
            <a:chExt cx="11447503" cy="6858000"/>
          </a:xfrm>
        </p:grpSpPr>
        <p:sp>
          <p:nvSpPr>
            <p:cNvPr id="647" name="Google Shape;647;p23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3"/>
            <p:cNvSpPr txBox="1"/>
            <p:nvPr/>
          </p:nvSpPr>
          <p:spPr>
            <a:xfrm rot="-5400000">
              <a:off x="10341391" y="3105834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history</a:t>
              </a:r>
              <a:endParaRPr/>
            </a:p>
          </p:txBody>
        </p:sp>
        <p:pic>
          <p:nvPicPr>
            <p:cNvPr id="650" name="Google Shape;650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600933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" name="Google Shape;651;p23"/>
          <p:cNvGrpSpPr/>
          <p:nvPr/>
        </p:nvGrpSpPr>
        <p:grpSpPr>
          <a:xfrm>
            <a:off x="1633309" y="0"/>
            <a:ext cx="9961092" cy="6858000"/>
            <a:chOff x="491575" y="0"/>
            <a:chExt cx="9961092" cy="6858000"/>
          </a:xfrm>
        </p:grpSpPr>
        <p:sp>
          <p:nvSpPr>
            <p:cNvPr id="652" name="Google Shape;652;p23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3"/>
            <p:cNvSpPr txBox="1"/>
            <p:nvPr/>
          </p:nvSpPr>
          <p:spPr>
            <a:xfrm rot="-5400000">
              <a:off x="9117129" y="3189611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timeline</a:t>
              </a:r>
              <a:endParaRPr/>
            </a:p>
          </p:txBody>
        </p:sp>
        <p:pic>
          <p:nvPicPr>
            <p:cNvPr id="655" name="Google Shape;655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9385467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" name="Google Shape;656;p23"/>
          <p:cNvGrpSpPr/>
          <p:nvPr/>
        </p:nvGrpSpPr>
        <p:grpSpPr>
          <a:xfrm>
            <a:off x="1498238" y="0"/>
            <a:ext cx="9574094" cy="6858000"/>
            <a:chOff x="491575" y="0"/>
            <a:chExt cx="9574094" cy="6858000"/>
          </a:xfrm>
        </p:grpSpPr>
        <p:sp>
          <p:nvSpPr>
            <p:cNvPr id="657" name="Google Shape;657;p23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3"/>
            <p:cNvSpPr txBox="1"/>
            <p:nvPr/>
          </p:nvSpPr>
          <p:spPr>
            <a:xfrm rot="-5400000">
              <a:off x="8746453" y="3189610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teams</a:t>
              </a:r>
              <a:endParaRPr/>
            </a:p>
          </p:txBody>
        </p:sp>
        <p:pic>
          <p:nvPicPr>
            <p:cNvPr id="660" name="Google Shape;660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" name="Google Shape;661;p23"/>
          <p:cNvGrpSpPr/>
          <p:nvPr/>
        </p:nvGrpSpPr>
        <p:grpSpPr>
          <a:xfrm>
            <a:off x="-1331188" y="-1"/>
            <a:ext cx="11860720" cy="6858000"/>
            <a:chOff x="-2449883" y="-1"/>
            <a:chExt cx="11860720" cy="6858000"/>
          </a:xfrm>
        </p:grpSpPr>
        <p:sp>
          <p:nvSpPr>
            <p:cNvPr id="662" name="Google Shape;662;p23"/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3"/>
            <p:cNvSpPr txBox="1"/>
            <p:nvPr/>
          </p:nvSpPr>
          <p:spPr>
            <a:xfrm rot="-5400000">
              <a:off x="8091629" y="3189609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services</a:t>
              </a:r>
              <a:endParaRPr/>
            </a:p>
          </p:txBody>
        </p:sp>
        <p:pic>
          <p:nvPicPr>
            <p:cNvPr id="665" name="Google Shape;665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340472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6" name="Google Shape;666;p23"/>
          <p:cNvSpPr/>
          <p:nvPr/>
        </p:nvSpPr>
        <p:spPr>
          <a:xfrm>
            <a:off x="10967442" y="234256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3"/>
          <p:cNvSpPr/>
          <p:nvPr/>
        </p:nvSpPr>
        <p:spPr>
          <a:xfrm>
            <a:off x="10432986" y="233231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3"/>
          <p:cNvSpPr txBox="1"/>
          <p:nvPr/>
        </p:nvSpPr>
        <p:spPr>
          <a:xfrm rot="-5400000">
            <a:off x="10265848" y="321526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MNR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69" name="Google Shape;669;p23"/>
          <p:cNvSpPr/>
          <p:nvPr/>
        </p:nvSpPr>
        <p:spPr>
          <a:xfrm>
            <a:off x="9894576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3"/>
          <p:cNvSpPr txBox="1"/>
          <p:nvPr/>
        </p:nvSpPr>
        <p:spPr>
          <a:xfrm rot="-5400000">
            <a:off x="9743769" y="3220385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71" name="Google Shape;671;p23"/>
          <p:cNvSpPr/>
          <p:nvPr/>
        </p:nvSpPr>
        <p:spPr>
          <a:xfrm>
            <a:off x="9373034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3"/>
          <p:cNvSpPr txBox="1"/>
          <p:nvPr/>
        </p:nvSpPr>
        <p:spPr>
          <a:xfrm rot="-5400000">
            <a:off x="9141706" y="320739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NYCT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73" name="Google Shape;673;p23"/>
          <p:cNvSpPr txBox="1"/>
          <p:nvPr/>
        </p:nvSpPr>
        <p:spPr>
          <a:xfrm rot="-5400000">
            <a:off x="10896069" y="322681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LIRR</a:t>
            </a:r>
            <a:endParaRPr/>
          </a:p>
        </p:txBody>
      </p:sp>
      <p:grpSp>
        <p:nvGrpSpPr>
          <p:cNvPr id="674" name="Google Shape;674;p23"/>
          <p:cNvGrpSpPr/>
          <p:nvPr/>
        </p:nvGrpSpPr>
        <p:grpSpPr>
          <a:xfrm>
            <a:off x="224589" y="544"/>
            <a:ext cx="9739229" cy="6858000"/>
            <a:chOff x="1255445" y="544"/>
            <a:chExt cx="8708373" cy="6858000"/>
          </a:xfrm>
        </p:grpSpPr>
        <p:sp>
          <p:nvSpPr>
            <p:cNvPr id="675" name="Google Shape;675;p23"/>
            <p:cNvSpPr/>
            <p:nvPr/>
          </p:nvSpPr>
          <p:spPr>
            <a:xfrm>
              <a:off x="1255445" y="544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8795418" y="235491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3"/>
            <p:cNvSpPr txBox="1"/>
            <p:nvPr/>
          </p:nvSpPr>
          <p:spPr>
            <a:xfrm rot="-5400000">
              <a:off x="8635472" y="321692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MTABC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678" name="Google Shape;678;p23"/>
          <p:cNvGrpSpPr/>
          <p:nvPr/>
        </p:nvGrpSpPr>
        <p:grpSpPr>
          <a:xfrm>
            <a:off x="492793" y="-16386"/>
            <a:ext cx="8864001" cy="6858000"/>
            <a:chOff x="-7603237" y="-16386"/>
            <a:chExt cx="8692331" cy="6858000"/>
          </a:xfrm>
        </p:grpSpPr>
        <p:sp>
          <p:nvSpPr>
            <p:cNvPr id="679" name="Google Shape;679;p23"/>
            <p:cNvSpPr/>
            <p:nvPr/>
          </p:nvSpPr>
          <p:spPr>
            <a:xfrm>
              <a:off x="-7603237" y="-16386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-79306" y="233798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3"/>
            <p:cNvSpPr txBox="1"/>
            <p:nvPr/>
          </p:nvSpPr>
          <p:spPr>
            <a:xfrm rot="-5400000">
              <a:off x="-239252" y="319999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B&amp;T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682" name="Google Shape;682;p23"/>
          <p:cNvGrpSpPr/>
          <p:nvPr/>
        </p:nvGrpSpPr>
        <p:grpSpPr>
          <a:xfrm>
            <a:off x="-9041385" y="0"/>
            <a:ext cx="9574094" cy="6858000"/>
            <a:chOff x="-8159623" y="0"/>
            <a:chExt cx="8692331" cy="6858000"/>
          </a:xfrm>
        </p:grpSpPr>
        <p:sp>
          <p:nvSpPr>
            <p:cNvPr id="683" name="Google Shape;683;p23"/>
            <p:cNvSpPr/>
            <p:nvPr/>
          </p:nvSpPr>
          <p:spPr>
            <a:xfrm>
              <a:off x="-8159623" y="0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-635692" y="2342828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3"/>
            <p:cNvSpPr txBox="1"/>
            <p:nvPr/>
          </p:nvSpPr>
          <p:spPr>
            <a:xfrm rot="-5400000">
              <a:off x="-795638" y="3204837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ARR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24"/>
          <p:cNvGrpSpPr/>
          <p:nvPr/>
        </p:nvGrpSpPr>
        <p:grpSpPr>
          <a:xfrm>
            <a:off x="675964" y="-2"/>
            <a:ext cx="11447503" cy="6858000"/>
            <a:chOff x="213096" y="0"/>
            <a:chExt cx="11447503" cy="6858000"/>
          </a:xfrm>
        </p:grpSpPr>
        <p:sp>
          <p:nvSpPr>
            <p:cNvPr id="692" name="Google Shape;692;p24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4"/>
            <p:cNvSpPr txBox="1"/>
            <p:nvPr/>
          </p:nvSpPr>
          <p:spPr>
            <a:xfrm rot="-5400000">
              <a:off x="10341391" y="3105834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history</a:t>
              </a:r>
              <a:endParaRPr/>
            </a:p>
          </p:txBody>
        </p:sp>
        <p:pic>
          <p:nvPicPr>
            <p:cNvPr id="695" name="Google Shape;695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600933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6" name="Google Shape;696;p24"/>
          <p:cNvGrpSpPr/>
          <p:nvPr/>
        </p:nvGrpSpPr>
        <p:grpSpPr>
          <a:xfrm>
            <a:off x="1633309" y="0"/>
            <a:ext cx="9961092" cy="6858000"/>
            <a:chOff x="491575" y="0"/>
            <a:chExt cx="9961092" cy="6858000"/>
          </a:xfrm>
        </p:grpSpPr>
        <p:sp>
          <p:nvSpPr>
            <p:cNvPr id="697" name="Google Shape;697;p24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4"/>
            <p:cNvSpPr txBox="1"/>
            <p:nvPr/>
          </p:nvSpPr>
          <p:spPr>
            <a:xfrm rot="-5400000">
              <a:off x="9117129" y="3189611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timeline</a:t>
              </a:r>
              <a:endParaRPr/>
            </a:p>
          </p:txBody>
        </p:sp>
        <p:pic>
          <p:nvPicPr>
            <p:cNvPr id="700" name="Google Shape;700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9385467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1" name="Google Shape;701;p24"/>
          <p:cNvGrpSpPr/>
          <p:nvPr/>
        </p:nvGrpSpPr>
        <p:grpSpPr>
          <a:xfrm>
            <a:off x="1498238" y="0"/>
            <a:ext cx="9574094" cy="6858000"/>
            <a:chOff x="491575" y="0"/>
            <a:chExt cx="9574094" cy="6858000"/>
          </a:xfrm>
        </p:grpSpPr>
        <p:sp>
          <p:nvSpPr>
            <p:cNvPr id="702" name="Google Shape;702;p24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4"/>
            <p:cNvSpPr txBox="1"/>
            <p:nvPr/>
          </p:nvSpPr>
          <p:spPr>
            <a:xfrm rot="-5400000">
              <a:off x="8746453" y="3189610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teams</a:t>
              </a:r>
              <a:endParaRPr/>
            </a:p>
          </p:txBody>
        </p:sp>
        <p:pic>
          <p:nvPicPr>
            <p:cNvPr id="705" name="Google Shape;705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992269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6" name="Google Shape;706;p24"/>
          <p:cNvGrpSpPr/>
          <p:nvPr/>
        </p:nvGrpSpPr>
        <p:grpSpPr>
          <a:xfrm>
            <a:off x="-1331188" y="-1"/>
            <a:ext cx="11860720" cy="6858000"/>
            <a:chOff x="-2449883" y="-1"/>
            <a:chExt cx="11860720" cy="6858000"/>
          </a:xfrm>
        </p:grpSpPr>
        <p:sp>
          <p:nvSpPr>
            <p:cNvPr id="707" name="Google Shape;707;p24"/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4"/>
            <p:cNvSpPr txBox="1"/>
            <p:nvPr/>
          </p:nvSpPr>
          <p:spPr>
            <a:xfrm rot="-5400000">
              <a:off x="8091629" y="3189609"/>
              <a:ext cx="19920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services</a:t>
              </a:r>
              <a:endParaRPr/>
            </a:p>
          </p:txBody>
        </p:sp>
        <p:pic>
          <p:nvPicPr>
            <p:cNvPr id="710" name="Google Shape;710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340472" y="3247473"/>
              <a:ext cx="530600" cy="53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1" name="Google Shape;711;p24"/>
          <p:cNvSpPr/>
          <p:nvPr/>
        </p:nvSpPr>
        <p:spPr>
          <a:xfrm>
            <a:off x="10967442" y="234256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4"/>
          <p:cNvSpPr/>
          <p:nvPr/>
        </p:nvSpPr>
        <p:spPr>
          <a:xfrm>
            <a:off x="10432986" y="2332312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4"/>
          <p:cNvSpPr txBox="1"/>
          <p:nvPr/>
        </p:nvSpPr>
        <p:spPr>
          <a:xfrm rot="-5400000">
            <a:off x="10265848" y="321526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MNR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9894576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4"/>
          <p:cNvSpPr txBox="1"/>
          <p:nvPr/>
        </p:nvSpPr>
        <p:spPr>
          <a:xfrm rot="-5400000">
            <a:off x="9743769" y="3220385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SIR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6" name="Google Shape;716;p24"/>
          <p:cNvSpPr/>
          <p:nvPr/>
        </p:nvSpPr>
        <p:spPr>
          <a:xfrm>
            <a:off x="9373034" y="2337437"/>
            <a:ext cx="1168400" cy="2360918"/>
          </a:xfrm>
          <a:custGeom>
            <a:avLst/>
            <a:gdLst/>
            <a:ahLst/>
            <a:cxnLst/>
            <a:rect l="l" t="t" r="r" b="b"/>
            <a:pathLst>
              <a:path w="1168400" h="2360918" extrusionOk="0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4"/>
          <p:cNvSpPr txBox="1"/>
          <p:nvPr/>
        </p:nvSpPr>
        <p:spPr>
          <a:xfrm rot="-5400000">
            <a:off x="9141706" y="320739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NYCT</a:t>
            </a:r>
            <a:endParaRPr sz="3600" b="1" i="0" u="none" strike="noStrike" cap="none">
              <a:solidFill>
                <a:srgbClr val="F0EEF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8" name="Google Shape;718;p24"/>
          <p:cNvSpPr txBox="1"/>
          <p:nvPr/>
        </p:nvSpPr>
        <p:spPr>
          <a:xfrm rot="-5400000">
            <a:off x="10896069" y="3226811"/>
            <a:ext cx="19920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LIRR</a:t>
            </a:r>
            <a:endParaRPr/>
          </a:p>
        </p:txBody>
      </p:sp>
      <p:grpSp>
        <p:nvGrpSpPr>
          <p:cNvPr id="719" name="Google Shape;719;p24"/>
          <p:cNvGrpSpPr/>
          <p:nvPr/>
        </p:nvGrpSpPr>
        <p:grpSpPr>
          <a:xfrm>
            <a:off x="224589" y="544"/>
            <a:ext cx="9739229" cy="6858000"/>
            <a:chOff x="1255445" y="544"/>
            <a:chExt cx="8708373" cy="6858000"/>
          </a:xfrm>
        </p:grpSpPr>
        <p:sp>
          <p:nvSpPr>
            <p:cNvPr id="720" name="Google Shape;720;p24"/>
            <p:cNvSpPr/>
            <p:nvPr/>
          </p:nvSpPr>
          <p:spPr>
            <a:xfrm>
              <a:off x="1255445" y="544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8795418" y="235491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4"/>
            <p:cNvSpPr txBox="1"/>
            <p:nvPr/>
          </p:nvSpPr>
          <p:spPr>
            <a:xfrm rot="-5400000">
              <a:off x="8635472" y="321692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MTABC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723" name="Google Shape;723;p24"/>
          <p:cNvGrpSpPr/>
          <p:nvPr/>
        </p:nvGrpSpPr>
        <p:grpSpPr>
          <a:xfrm>
            <a:off x="492793" y="-16386"/>
            <a:ext cx="8864001" cy="6858000"/>
            <a:chOff x="-7603237" y="-16386"/>
            <a:chExt cx="8692331" cy="6858000"/>
          </a:xfrm>
        </p:grpSpPr>
        <p:sp>
          <p:nvSpPr>
            <p:cNvPr id="724" name="Google Shape;724;p24"/>
            <p:cNvSpPr/>
            <p:nvPr/>
          </p:nvSpPr>
          <p:spPr>
            <a:xfrm>
              <a:off x="-7603237" y="-16386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-79306" y="2337987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4"/>
            <p:cNvSpPr txBox="1"/>
            <p:nvPr/>
          </p:nvSpPr>
          <p:spPr>
            <a:xfrm rot="-5400000">
              <a:off x="-239252" y="3199996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B&amp;T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727" name="Google Shape;727;p24"/>
          <p:cNvGrpSpPr/>
          <p:nvPr/>
        </p:nvGrpSpPr>
        <p:grpSpPr>
          <a:xfrm>
            <a:off x="-735558" y="0"/>
            <a:ext cx="9574094" cy="6858000"/>
            <a:chOff x="-618762" y="0"/>
            <a:chExt cx="8692331" cy="6858000"/>
          </a:xfrm>
        </p:grpSpPr>
        <p:sp>
          <p:nvSpPr>
            <p:cNvPr id="728" name="Google Shape;728;p24"/>
            <p:cNvSpPr/>
            <p:nvPr/>
          </p:nvSpPr>
          <p:spPr>
            <a:xfrm>
              <a:off x="-618762" y="0"/>
              <a:ext cx="8692331" cy="6858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6905169" y="2342828"/>
              <a:ext cx="1168400" cy="2360918"/>
            </a:xfrm>
            <a:custGeom>
              <a:avLst/>
              <a:gdLst/>
              <a:ahLst/>
              <a:cxnLst/>
              <a:rect l="l" t="t" r="r" b="b"/>
              <a:pathLst>
                <a:path w="1168400" h="2360918" extrusionOk="0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4"/>
            <p:cNvSpPr txBox="1"/>
            <p:nvPr/>
          </p:nvSpPr>
          <p:spPr>
            <a:xfrm rot="-5400000">
              <a:off x="6745202" y="3204837"/>
              <a:ext cx="19920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0EEF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ARR</a:t>
              </a:r>
              <a:endParaRPr sz="3600" b="1" i="0" u="none" strike="noStrike" cap="none">
                <a:solidFill>
                  <a:srgbClr val="F0EEF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731" name="Google Shape;731;p24" descr="Add-in content for Microsoft Power BI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290" y="965197"/>
            <a:ext cx="8249232" cy="487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2400" b="1">
                <a:solidFill>
                  <a:srgbClr val="7030A0"/>
                </a:solidFill>
              </a:rPr>
              <a:t>Key Insights from the MTA Daily Ridership Data (2020-2024)</a:t>
            </a:r>
          </a:p>
        </p:txBody>
      </p:sp>
      <p:sp>
        <p:nvSpPr>
          <p:cNvPr id="128" name="Google Shape;128;p5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GB" sz="1800" b="1">
                <a:solidFill>
                  <a:schemeClr val="bg2">
                    <a:lumMod val="75000"/>
                    <a:lumOff val="25000"/>
                  </a:schemeClr>
                </a:solidFill>
              </a:rPr>
              <a:t>For each transport mode, the lowest and highest ridership percentages, trip counts, and corresponding dates are listed below</a:t>
            </a:r>
            <a:r>
              <a:rPr lang="en-GB" sz="1800" b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0">
              <a:lnSpc>
                <a:spcPct val="150000"/>
              </a:lnSpc>
            </a:pPr>
            <a:endParaRPr lang="en-GB" sz="1800" b="1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800" b="1"/>
              <a:t>1. Subways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Ridership % (First Occurrence):</a:t>
            </a:r>
            <a:r>
              <a:rPr lang="en-GB" sz="1800"/>
              <a:t> April 9, 2020 → </a:t>
            </a:r>
            <a:r>
              <a:rPr lang="en-GB" sz="1800" b="1"/>
              <a:t>404,635 trips (7%)</a:t>
            </a:r>
            <a:endParaRPr lang="en-GB" sz="180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Ridership %:</a:t>
            </a:r>
            <a:r>
              <a:rPr lang="en-GB" sz="1800"/>
              <a:t> November 10, 2023 → </a:t>
            </a:r>
            <a:r>
              <a:rPr lang="en-GB" sz="1800" b="1"/>
              <a:t>3,611,367 trips (143%)</a:t>
            </a:r>
            <a:endParaRPr lang="en-GB" sz="180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Trip Count:</a:t>
            </a:r>
            <a:r>
              <a:rPr lang="en-GB" sz="1800"/>
              <a:t> March 4, 2020 → </a:t>
            </a:r>
            <a:r>
              <a:rPr lang="en-GB" sz="1800" b="1"/>
              <a:t>5,498,809 trips (99%)</a:t>
            </a:r>
            <a:endParaRPr lang="en-GB" sz="180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Trip Count:</a:t>
            </a:r>
            <a:r>
              <a:rPr lang="en-GB" sz="1800"/>
              <a:t> April 12, 2020 → </a:t>
            </a:r>
            <a:r>
              <a:rPr lang="en-GB" sz="1800" b="1"/>
              <a:t>198,399 trips (8%)</a:t>
            </a:r>
            <a:endParaRPr lang="en-GB" sz="1800"/>
          </a:p>
          <a:p>
            <a:pPr lvl="0">
              <a:lnSpc>
                <a:spcPct val="150000"/>
              </a:lnSpc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2400" b="1">
                <a:solidFill>
                  <a:srgbClr val="7030A0"/>
                </a:solidFill>
              </a:rPr>
              <a:t>Key Insights from the MTA Daily Ridership Data (2020-2024)</a:t>
            </a:r>
          </a:p>
        </p:txBody>
      </p:sp>
      <p:sp>
        <p:nvSpPr>
          <p:cNvPr id="128" name="Google Shape;128;p5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GB" sz="1800" b="1" smtClean="0"/>
          </a:p>
          <a:p>
            <a:pPr>
              <a:lnSpc>
                <a:spcPct val="200000"/>
              </a:lnSpc>
            </a:pPr>
            <a:r>
              <a:rPr lang="en-GB" sz="1800" b="1" smtClean="0"/>
              <a:t>2</a:t>
            </a:r>
            <a:r>
              <a:rPr lang="en-GB" sz="1800" b="1"/>
              <a:t>. Buses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Ridership % (First Occurrence): March 28, 2020 → 19,745 trips (1%)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Ridership %: November 10, 2023 → 1,250,528 trips (126%)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Trip Count: March 5, 2020 → 2,244,515 trips (100%)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Trip Count: April 26, 2020 → 5,498 trips (1%)</a:t>
            </a:r>
          </a:p>
          <a:p>
            <a:pPr lvl="0">
              <a:lnSpc>
                <a:spcPct val="150000"/>
              </a:lnSpc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357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2400" b="1">
                <a:solidFill>
                  <a:srgbClr val="7030A0"/>
                </a:solidFill>
              </a:rPr>
              <a:t>Key Insights from the MTA Daily Ridership Data (2020-2024)</a:t>
            </a:r>
          </a:p>
        </p:txBody>
      </p:sp>
      <p:sp>
        <p:nvSpPr>
          <p:cNvPr id="128" name="Google Shape;128;p5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GB" sz="1600" b="1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GB" sz="1800" b="1"/>
              <a:t>3. LIRR (Long Island Rail Road)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Ridership % (First Occurrence): April 11, 2020 → 2,749 trips (2%)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Ridership %: November 10, 2023 → 224,512 trips (237%)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Trip Count: March 2, 2020 → 321,569 trips (103%)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Trip Count: April 26, 2020 → 1,903 trips (2%)</a:t>
            </a:r>
          </a:p>
          <a:p>
            <a:pPr lvl="0">
              <a:lnSpc>
                <a:spcPct val="200000"/>
              </a:lnSpc>
            </a:pPr>
            <a:endParaRPr sz="1800" b="1"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0675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2400" b="1">
                <a:solidFill>
                  <a:srgbClr val="7030A0"/>
                </a:solidFill>
              </a:rPr>
              <a:t>Key Insights from the MTA Daily Ridership Data (2020-2024)</a:t>
            </a:r>
          </a:p>
        </p:txBody>
      </p:sp>
      <p:sp>
        <p:nvSpPr>
          <p:cNvPr id="128" name="Google Shape;128;p5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GB" sz="1600" b="1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GB" sz="1800" b="1" smtClean="0"/>
              <a:t>4</a:t>
            </a:r>
            <a:r>
              <a:rPr lang="en-GB" sz="1800" b="1"/>
              <a:t>. Metro-North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Ridership % (First Occurrence): April 1, 2020 → 9,300 trips (3%)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Ridership %: November 10, 2023 → 200,669 trips (193%)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Trip Count: October 29, 2024 → 249,585 trips (86%)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Trip Count: April 12, 2020 → 3,281 trips (3</a:t>
            </a:r>
            <a:r>
              <a:rPr lang="en-GB" sz="1800" b="1" smtClean="0"/>
              <a:t>%)</a:t>
            </a:r>
            <a:endParaRPr lang="en-GB" sz="1800" b="1"/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008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2400" b="1">
                <a:solidFill>
                  <a:srgbClr val="7030A0"/>
                </a:solidFill>
              </a:rPr>
              <a:t>Key Insights from the MTA Daily Ridership Data (2020-2024)</a:t>
            </a:r>
          </a:p>
        </p:txBody>
      </p:sp>
      <p:sp>
        <p:nvSpPr>
          <p:cNvPr id="128" name="Google Shape;128;p5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GB" sz="1600" b="1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GB" sz="1800" b="1" smtClean="0"/>
              <a:t>5</a:t>
            </a:r>
            <a:r>
              <a:rPr lang="en-GB" sz="1800" b="1"/>
              <a:t>. Access-A-Ride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Ridership % (First Occurrence): April 26, 2020 → 2,506 trips (13%)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Ridership %: May 12, 2024 → 24,531 trips (144%)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Trip Count: October 30, 2024 → 40,468 trips (136%)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Trip Count: April 26, 2020 → 2,506 trips (13%)</a:t>
            </a:r>
            <a:endParaRPr sz="1800" b="1"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527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2400" b="1">
                <a:solidFill>
                  <a:srgbClr val="7030A0"/>
                </a:solidFill>
              </a:rPr>
              <a:t>Key Insights from the MTA Daily Ridership Data (2020-2024)</a:t>
            </a:r>
          </a:p>
        </p:txBody>
      </p:sp>
      <p:sp>
        <p:nvSpPr>
          <p:cNvPr id="128" name="Google Shape;128;p5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944914" y="1222861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GB" sz="1600" b="1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GB" sz="1800" b="1" smtClean="0"/>
              <a:t>6</a:t>
            </a:r>
            <a:r>
              <a:rPr lang="en-GB" sz="1800" b="1"/>
              <a:t>. Bridges and Tunnels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Ridership % (First Occurrence): February 1, 2021 → 156,759 trips (18%)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Ridership %: January 15, 2024 → 816,628 trips (120%)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Trip Count: May 12, 2023 → 1,043,802 trips (108%)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Trip Count: February 1, 2021 → 156,759 trips (18%)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1800" b="1"/>
          </a:p>
          <a:p>
            <a:pPr lvl="0">
              <a:lnSpc>
                <a:spcPct val="200000"/>
              </a:lnSpc>
            </a:pPr>
            <a:endParaRPr sz="1800" b="1"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546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2400" b="1">
                <a:solidFill>
                  <a:srgbClr val="7030A0"/>
                </a:solidFill>
              </a:rPr>
              <a:t>Key Insights from the MTA Daily Ridership Data (2020-2024)</a:t>
            </a:r>
          </a:p>
        </p:txBody>
      </p:sp>
      <p:sp>
        <p:nvSpPr>
          <p:cNvPr id="128" name="Google Shape;128;p5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930846" y="1222861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GB" sz="1600" b="1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GB" sz="1800" b="1" smtClean="0"/>
              <a:t>7</a:t>
            </a:r>
            <a:r>
              <a:rPr lang="en-GB" sz="1800" b="1"/>
              <a:t>. Staten Island Railway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Ridership % (First Occurrence): May 30, 2020 → 18 trips (0%)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Ridership %: November 10, 2023 → 5,596 trips (182%)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Highest Trip Count: March 3, 2020 → 17,453 trips (109%)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1"/>
              <a:t>Lowest Trip Count: June 21, 2020 → 0 trips (0%)</a:t>
            </a:r>
          </a:p>
          <a:p>
            <a:pPr lvl="0">
              <a:lnSpc>
                <a:spcPct val="200000"/>
              </a:lnSpc>
            </a:pPr>
            <a:endParaRPr sz="1800" b="1"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129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2400" b="1" smtClean="0">
                <a:solidFill>
                  <a:srgbClr val="7030A0"/>
                </a:solidFill>
              </a:rPr>
              <a:t>Observations</a:t>
            </a:r>
            <a:endParaRPr lang="en-GB" sz="2400" b="1">
              <a:solidFill>
                <a:srgbClr val="7030A0"/>
              </a:solidFill>
            </a:endParaRPr>
          </a:p>
        </p:txBody>
      </p:sp>
      <p:sp>
        <p:nvSpPr>
          <p:cNvPr id="128" name="Google Shape;128;p5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930846" y="1222861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endParaRPr lang="en-GB" sz="1600" b="1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800" b="1" smtClean="0"/>
              <a:t>Observation </a:t>
            </a:r>
            <a:r>
              <a:rPr lang="en-US" sz="1800" b="1"/>
              <a:t>1:</a:t>
            </a:r>
            <a:r>
              <a:rPr lang="en-US" sz="1800"/>
              <a:t> Subway ridership dropped by 60% during COVID-19 but is now recovering at 80% of pre-pandemic levels.</a:t>
            </a:r>
          </a:p>
          <a:p>
            <a:pPr>
              <a:lnSpc>
                <a:spcPct val="200000"/>
              </a:lnSpc>
            </a:pPr>
            <a:r>
              <a:rPr lang="en-US" sz="1800" b="1"/>
              <a:t>Observation 2:</a:t>
            </a:r>
            <a:r>
              <a:rPr lang="en-US" sz="1800"/>
              <a:t> Bus ridership recovery is slower compared to subways</a:t>
            </a:r>
            <a:r>
              <a:rPr lang="en-US" sz="180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sz="1800" b="1"/>
              <a:t>Observation 3:</a:t>
            </a:r>
            <a:r>
              <a:rPr lang="en-US" sz="1800"/>
              <a:t> Commuter rail services (LIRR &amp; Metro-North) show weekday vs. weekend ridership variations.</a:t>
            </a:r>
          </a:p>
          <a:p>
            <a:pPr>
              <a:lnSpc>
                <a:spcPct val="200000"/>
              </a:lnSpc>
            </a:pPr>
            <a:r>
              <a:rPr lang="en-US" sz="1800" b="1"/>
              <a:t>Observation 4:</a:t>
            </a:r>
            <a:r>
              <a:rPr lang="en-US" sz="1800"/>
              <a:t> Peak travel times remain consistent with pre-pandemic trends.</a:t>
            </a:r>
          </a:p>
          <a:p>
            <a:pPr>
              <a:lnSpc>
                <a:spcPct val="200000"/>
              </a:lnSpc>
            </a:pPr>
            <a:endParaRPr lang="en-US" sz="1800"/>
          </a:p>
          <a:p>
            <a:endParaRPr lang="en-US" sz="60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1800" b="1"/>
          </a:p>
          <a:p>
            <a:pPr lvl="0">
              <a:lnSpc>
                <a:spcPct val="200000"/>
              </a:lnSpc>
            </a:pPr>
            <a:endParaRPr sz="1800" b="1"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8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altLang="en-US" sz="2400" b="1">
                <a:solidFill>
                  <a:srgbClr val="7030A0"/>
                </a:solidFill>
                <a:latin typeface="Arial" panose="020B0604020202020204" pitchFamily="34" charset="0"/>
              </a:rPr>
              <a:t>Project</a:t>
            </a:r>
            <a:r>
              <a:rPr lang="en-US" altLang="en-US" sz="2400" b="1" smtClean="0">
                <a:solidFill>
                  <a:srgbClr val="7030A0"/>
                </a:solidFill>
                <a:latin typeface="Arial" panose="020B0604020202020204" pitchFamily="34" charset="0"/>
              </a:rPr>
              <a:t> Objective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29">
            <a:extLst>
              <a:ext uri="{FF2B5EF4-FFF2-40B4-BE49-F238E27FC236}">
                <a16:creationId xmlns:a16="http://schemas.microsoft.com/office/drawing/2014/main" id="{3658BCE1-D60A-EC7D-27DD-EA9FDBBD2395}"/>
              </a:ext>
            </a:extLst>
          </p:cNvPr>
          <p:cNvSpPr txBox="1">
            <a:spLocks noGrp="1"/>
          </p:cNvSpPr>
          <p:nvPr/>
        </p:nvSpPr>
        <p:spPr>
          <a:xfrm>
            <a:off x="2235200" y="1792049"/>
            <a:ext cx="8399331" cy="41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t> Analyze 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MTA ridership trends pre- and post-pandemic.</a:t>
            </a:r>
          </a:p>
          <a:p>
            <a:pPr marL="0" indent="0" algn="just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t> Identify 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recovery patterns and peak ridership times.</a:t>
            </a:r>
          </a:p>
          <a:p>
            <a:pPr marL="0" indent="0" algn="just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t> Provide 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insights for future transportation planning.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070" y="4240916"/>
            <a:ext cx="2264032" cy="22640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9245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en-US" sz="3200" b="0" i="0" u="none" strike="noStrike" cap="none" smtClean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Thanks </a:t>
            </a: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 descr="Thank You Logo Stock Illustrations – 7,924 Thank You Logo Stock  Illustrations, Vectors &amp; Clipart - Dreamsti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88" y="1632012"/>
            <a:ext cx="6269533" cy="417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210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en-US" sz="3200" b="0" i="0" u="none" strike="noStrike" cap="none" smtClean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Thanks </a:t>
            </a: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5314" y="1377926"/>
            <a:ext cx="3770141" cy="261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0" name="Picture 2" descr="Thank You Images – Browse 1,752,262 Stock Photos, Vectors, and Video |  Adobe 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32" y="3991922"/>
            <a:ext cx="8026107" cy="20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40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en-US" sz="3200" b="0" i="0" u="none" strike="noStrike" cap="none" smtClean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Thanks </a:t>
            </a: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37761"/>
            <a:ext cx="2278966" cy="18654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067951" y="1547446"/>
            <a:ext cx="856658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smtClean="0"/>
              <a:t>We </a:t>
            </a:r>
            <a:r>
              <a:rPr lang="en-GB" sz="2000"/>
              <a:t>would like to express </a:t>
            </a:r>
            <a:r>
              <a:rPr lang="en-GB" sz="2000" smtClean="0"/>
              <a:t>our </a:t>
            </a:r>
            <a:r>
              <a:rPr lang="en-GB" sz="2000"/>
              <a:t>sincere gratitude to </a:t>
            </a:r>
            <a:r>
              <a:rPr lang="en-GB" sz="2400" b="1" u="sng"/>
              <a:t>DEPI</a:t>
            </a:r>
            <a:r>
              <a:rPr lang="en-GB" sz="2000"/>
              <a:t> for managing and presenting these valuable courses, providing us with an excellent learning experience</a:t>
            </a:r>
            <a:r>
              <a:rPr lang="en-GB" sz="200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GB" sz="2000" smtClean="0"/>
              <a:t> </a:t>
            </a:r>
            <a:r>
              <a:rPr lang="en-GB" sz="2000"/>
              <a:t>A special thanks to </a:t>
            </a:r>
            <a:r>
              <a:rPr lang="en-GB" sz="2000" b="1"/>
              <a:t>CLS</a:t>
            </a:r>
            <a:r>
              <a:rPr lang="en-GB" sz="2000"/>
              <a:t> for their support in </a:t>
            </a:r>
            <a:r>
              <a:rPr lang="en-GB" sz="1800"/>
              <a:t>providing</a:t>
            </a:r>
            <a:r>
              <a:rPr lang="en-GB" sz="2000"/>
              <a:t> skilled instructors who have guided us throughout the training. </a:t>
            </a:r>
            <a:endParaRPr lang="en-GB" sz="2000" smtClean="0"/>
          </a:p>
          <a:p>
            <a:pPr algn="just">
              <a:lnSpc>
                <a:spcPct val="150000"/>
              </a:lnSpc>
            </a:pPr>
            <a:r>
              <a:rPr lang="en-GB" sz="2000" smtClean="0"/>
              <a:t>Most </a:t>
            </a:r>
            <a:r>
              <a:rPr lang="en-GB" sz="2000"/>
              <a:t>importantly, </a:t>
            </a:r>
            <a:r>
              <a:rPr lang="en-GB" sz="2000" smtClean="0"/>
              <a:t>We </a:t>
            </a:r>
            <a:r>
              <a:rPr lang="en-GB" sz="2000"/>
              <a:t>extend </a:t>
            </a:r>
            <a:r>
              <a:rPr lang="en-GB" sz="2000" smtClean="0"/>
              <a:t>our </a:t>
            </a:r>
            <a:r>
              <a:rPr lang="en-GB" sz="2000"/>
              <a:t>deepest appreciation to </a:t>
            </a:r>
            <a:r>
              <a:rPr lang="en-GB" sz="2000" b="1"/>
              <a:t>Instructor Wael Gomaa</a:t>
            </a:r>
            <a:r>
              <a:rPr lang="en-GB" sz="2000"/>
              <a:t> for his dedication, expertise, and insightful teaching, which have significantly enriched our knowledge. Your efforts are truly appreciated, and </a:t>
            </a:r>
            <a:r>
              <a:rPr lang="en-GB" sz="2000" smtClean="0"/>
              <a:t>we are grateful </a:t>
            </a:r>
            <a:r>
              <a:rPr lang="en-GB" sz="2000"/>
              <a:t>for this opportunity to learn and grow. Thank you!</a:t>
            </a:r>
          </a:p>
        </p:txBody>
      </p:sp>
    </p:spTree>
    <p:extLst>
      <p:ext uri="{BB962C8B-B14F-4D97-AF65-F5344CB8AC3E}">
        <p14:creationId xmlns:p14="http://schemas.microsoft.com/office/powerpoint/2010/main" val="2907194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6"/>
          <p:cNvSpPr txBox="1"/>
          <p:nvPr/>
        </p:nvSpPr>
        <p:spPr>
          <a:xfrm>
            <a:off x="3046810" y="3244334"/>
            <a:ext cx="609361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pic>
        <p:nvPicPr>
          <p:cNvPr id="742" name="Google Shape;74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6671" y="1286351"/>
            <a:ext cx="3113896" cy="195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1" smtClean="0">
                <a:solidFill>
                  <a:srgbClr val="7030A0"/>
                </a:solidFill>
                <a:latin typeface="Arial" panose="020B0604020202020204" pitchFamily="34" charset="0"/>
              </a:rPr>
              <a:t>Data </a:t>
            </a:r>
            <a:r>
              <a:rPr lang="en-US" sz="2400" b="1">
                <a:solidFill>
                  <a:srgbClr val="7030A0"/>
                </a:solidFill>
                <a:latin typeface="Arial" panose="020B0604020202020204" pitchFamily="34" charset="0"/>
              </a:rPr>
              <a:t>Sources</a:t>
            </a:r>
            <a:endParaRPr sz="2400" b="1">
              <a:solidFill>
                <a:srgbClr val="7030A0"/>
              </a:solidFill>
              <a:latin typeface="Arial" panose="020B0604020202020204" pitchFamily="34" charset="0"/>
              <a:sym typeface="Calibri"/>
            </a:endParaRPr>
          </a:p>
        </p:txBody>
      </p:sp>
      <p:sp>
        <p:nvSpPr>
          <p:cNvPr id="120" name="Google Shape;120;p4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29">
            <a:extLst>
              <a:ext uri="{FF2B5EF4-FFF2-40B4-BE49-F238E27FC236}">
                <a16:creationId xmlns:a16="http://schemas.microsoft.com/office/drawing/2014/main" id="{3658BCE1-D60A-EC7D-27DD-EA9FDBBD2395}"/>
              </a:ext>
            </a:extLst>
          </p:cNvPr>
          <p:cNvSpPr txBox="1">
            <a:spLocks noGrp="1"/>
          </p:cNvSpPr>
          <p:nvPr/>
        </p:nvSpPr>
        <p:spPr>
          <a:xfrm>
            <a:off x="2235200" y="1792049"/>
            <a:ext cx="8399331" cy="41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/>
              <a:t>MTA Daily Ridership Data (CSV)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NYC COVID-19 Cases (CSV, XLSX)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Ticket Revenue Data (XLSX)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Subway (NYCT)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Buses (NYCT, MTABC)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Long Island Rail Road (LIRR)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Metro-North Railroad (MNR)</a:t>
            </a:r>
          </a:p>
          <a:p>
            <a:pPr algn="just">
              <a:lnSpc>
                <a:spcPct val="150000"/>
              </a:lnSpc>
            </a:pPr>
            <a:r>
              <a:rPr lang="en-US" sz="1800"/>
              <a:t>Bridges and Tunnels (B&amp;T)</a:t>
            </a:r>
          </a:p>
          <a:p>
            <a:pPr algn="just">
              <a:lnSpc>
                <a:spcPct val="150000"/>
              </a:lnSpc>
            </a:pPr>
            <a:r>
              <a:rPr lang="en-US" sz="1800" smtClean="0"/>
              <a:t>Comparison in etween  </a:t>
            </a:r>
            <a:r>
              <a:rPr lang="en-US" sz="1800"/>
              <a:t>Pre-pandemic vs. Post-pandemic ridership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034" y="1726890"/>
            <a:ext cx="3920161" cy="249340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8601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14" y="1347072"/>
            <a:ext cx="8990944" cy="48543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9" name="Google Shape;119;p4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1" smtClean="0">
                <a:solidFill>
                  <a:srgbClr val="7030A0"/>
                </a:solidFill>
                <a:latin typeface="Arial" panose="020B0604020202020204" pitchFamily="34" charset="0"/>
              </a:rPr>
              <a:t>Data </a:t>
            </a:r>
            <a:r>
              <a:rPr lang="en-US" sz="2400" b="1">
                <a:solidFill>
                  <a:srgbClr val="7030A0"/>
                </a:solidFill>
                <a:latin typeface="Arial" panose="020B0604020202020204" pitchFamily="34" charset="0"/>
              </a:rPr>
              <a:t>Collection Methodology</a:t>
            </a:r>
            <a:endParaRPr sz="2400" b="1">
              <a:solidFill>
                <a:srgbClr val="7030A0"/>
              </a:solidFill>
              <a:latin typeface="Arial" panose="020B0604020202020204" pitchFamily="34" charset="0"/>
              <a:sym typeface="Calibri"/>
            </a:endParaRPr>
          </a:p>
        </p:txBody>
      </p:sp>
      <p:sp>
        <p:nvSpPr>
          <p:cNvPr id="120" name="Google Shape;120;p4">
            <a:hlinkClick r:id="rId4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944914" y="1347072"/>
            <a:ext cx="8990944" cy="4891596"/>
          </a:xfrm>
          <a:prstGeom prst="roundRect">
            <a:avLst>
              <a:gd name="adj" fmla="val 16667"/>
            </a:avLst>
          </a:prstGeom>
          <a:solidFill>
            <a:srgbClr val="D8D8D8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29">
            <a:extLst>
              <a:ext uri="{FF2B5EF4-FFF2-40B4-BE49-F238E27FC236}">
                <a16:creationId xmlns:a16="http://schemas.microsoft.com/office/drawing/2014/main" id="{3658BCE1-D60A-EC7D-27DD-EA9FDBBD2395}"/>
              </a:ext>
            </a:extLst>
          </p:cNvPr>
          <p:cNvSpPr txBox="1">
            <a:spLocks noGrp="1"/>
          </p:cNvSpPr>
          <p:nvPr/>
        </p:nvSpPr>
        <p:spPr>
          <a:xfrm>
            <a:off x="2235201" y="1641147"/>
            <a:ext cx="8399331" cy="41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400" b="1"/>
              <a:t>Subway and bus ridership data from MetroCard/OMNY transactions.</a:t>
            </a:r>
          </a:p>
          <a:p>
            <a:pPr>
              <a:lnSpc>
                <a:spcPct val="250000"/>
              </a:lnSpc>
            </a:pPr>
            <a:r>
              <a:rPr lang="en-US" sz="2400" b="1"/>
              <a:t>Commuter rail ridership estimated using ticket sales.</a:t>
            </a:r>
          </a:p>
          <a:p>
            <a:pPr>
              <a:lnSpc>
                <a:spcPct val="250000"/>
              </a:lnSpc>
            </a:pPr>
            <a:r>
              <a:rPr lang="en-US" sz="2400" b="1"/>
              <a:t>Traffic data collected via toll systems.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21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1" smtClean="0">
                <a:solidFill>
                  <a:srgbClr val="7030A0"/>
                </a:solidFill>
                <a:latin typeface="Arial" panose="020B0604020202020204" pitchFamily="34" charset="0"/>
              </a:rPr>
              <a:t>Steps in Power Query</a:t>
            </a:r>
            <a:endParaRPr sz="2400" b="1">
              <a:solidFill>
                <a:srgbClr val="7030A0"/>
              </a:solidFill>
              <a:latin typeface="Arial" panose="020B0604020202020204" pitchFamily="34" charset="0"/>
              <a:sym typeface="Calibri"/>
            </a:endParaRPr>
          </a:p>
        </p:txBody>
      </p:sp>
      <p:sp>
        <p:nvSpPr>
          <p:cNvPr id="120" name="Google Shape;120;p4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 descr="Power Query: Everything you Need to Know in 2025 | UpSl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6" descr="Power Query: Everything you Need to Know in 2025 | UpSli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5" y="1214903"/>
            <a:ext cx="11079822" cy="548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4415" t="69950" r="78191" b="13383"/>
          <a:stretch/>
        </p:blipFill>
        <p:spPr>
          <a:xfrm>
            <a:off x="765175" y="5786903"/>
            <a:ext cx="1927274" cy="914400"/>
          </a:xfrm>
          <a:prstGeom prst="rect">
            <a:avLst/>
          </a:prstGeom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378" y="5583177"/>
            <a:ext cx="1215571" cy="1088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93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1" smtClean="0">
                <a:solidFill>
                  <a:srgbClr val="7030A0"/>
                </a:solidFill>
                <a:latin typeface="Arial" panose="020B0604020202020204" pitchFamily="34" charset="0"/>
              </a:rPr>
              <a:t>Steps in Power Query</a:t>
            </a:r>
            <a:endParaRPr sz="2400" b="1">
              <a:solidFill>
                <a:srgbClr val="7030A0"/>
              </a:solidFill>
              <a:latin typeface="Arial" panose="020B0604020202020204" pitchFamily="34" charset="0"/>
              <a:sym typeface="Calibri"/>
            </a:endParaRPr>
          </a:p>
        </p:txBody>
      </p:sp>
      <p:sp>
        <p:nvSpPr>
          <p:cNvPr id="120" name="Google Shape;120;p4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29">
            <a:extLst>
              <a:ext uri="{FF2B5EF4-FFF2-40B4-BE49-F238E27FC236}">
                <a16:creationId xmlns:a16="http://schemas.microsoft.com/office/drawing/2014/main" id="{3658BCE1-D60A-EC7D-27DD-EA9FDBBD2395}"/>
              </a:ext>
            </a:extLst>
          </p:cNvPr>
          <p:cNvSpPr txBox="1">
            <a:spLocks noGrp="1"/>
          </p:cNvSpPr>
          <p:nvPr/>
        </p:nvSpPr>
        <p:spPr>
          <a:xfrm>
            <a:off x="2235201" y="1641147"/>
            <a:ext cx="8399331" cy="41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Loaded data from multiple sources.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Removed duplicate and unnecessary columns.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Handled missing values.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t>Formatted date and numerical fields.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t>Created calculated columns for analysis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t>Standardized date and time formats. 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t>Created new calculated fields using DAX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5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08000" y="364063"/>
            <a:ext cx="10825102" cy="6471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en-US" sz="2400" b="1" smtClean="0">
                <a:solidFill>
                  <a:srgbClr val="7030A0"/>
                </a:solidFill>
                <a:latin typeface="Arial" panose="020B0604020202020204" pitchFamily="34" charset="0"/>
              </a:rPr>
              <a:t>Steps in Power Query</a:t>
            </a:r>
            <a:endParaRPr sz="2400" b="1">
              <a:solidFill>
                <a:srgbClr val="7030A0"/>
              </a:solidFill>
              <a:latin typeface="Arial" panose="020B0604020202020204" pitchFamily="34" charset="0"/>
              <a:sym typeface="Calibri"/>
            </a:endParaRPr>
          </a:p>
        </p:txBody>
      </p:sp>
      <p:sp>
        <p:nvSpPr>
          <p:cNvPr id="120" name="Google Shape;120;p4">
            <a:hlinkClick r:id="rId3" action="ppaction://hlinksldjump"/>
          </p:cNvPr>
          <p:cNvSpPr/>
          <p:nvPr/>
        </p:nvSpPr>
        <p:spPr>
          <a:xfrm>
            <a:off x="10634532" y="434894"/>
            <a:ext cx="301326" cy="50545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785" dist="33020" dir="318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944914" y="1202434"/>
            <a:ext cx="8990944" cy="503623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72" y="5714999"/>
            <a:ext cx="1215571" cy="1088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29">
            <a:extLst>
              <a:ext uri="{FF2B5EF4-FFF2-40B4-BE49-F238E27FC236}">
                <a16:creationId xmlns:a16="http://schemas.microsoft.com/office/drawing/2014/main" id="{3658BCE1-D60A-EC7D-27DD-EA9FDBBD2395}"/>
              </a:ext>
            </a:extLst>
          </p:cNvPr>
          <p:cNvSpPr txBox="1">
            <a:spLocks noGrp="1"/>
          </p:cNvSpPr>
          <p:nvPr/>
        </p:nvSpPr>
        <p:spPr>
          <a:xfrm>
            <a:off x="7912465" y="1408586"/>
            <a:ext cx="2211190" cy="62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Before and After </a:t>
            </a:r>
            <a:r>
              <a:rPr lang="en-US" altLang="en-US" sz="1600" b="1" smtClean="0">
                <a:solidFill>
                  <a:schemeClr val="tx1"/>
                </a:solidFill>
                <a:latin typeface="Arial" panose="020B0604020202020204" pitchFamily="34" charset="0"/>
              </a:rPr>
              <a:t>Cleaning  in Excel 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1" y="1548978"/>
            <a:ext cx="5542361" cy="3628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49" y="2860253"/>
            <a:ext cx="5569546" cy="3159058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6200000" flipH="1">
            <a:off x="7719971" y="2041135"/>
            <a:ext cx="876708" cy="7615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28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1277</Words>
  <Application>Microsoft Office PowerPoint</Application>
  <PresentationFormat>Widescreen</PresentationFormat>
  <Paragraphs>300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Quattrocento Sans</vt:lpstr>
      <vt:lpstr>Noto Sans Symbols</vt:lpstr>
      <vt:lpstr>Calibri</vt:lpstr>
      <vt:lpstr>Twentieth Century</vt:lpstr>
      <vt:lpstr>Helvetica Neue Light</vt:lpstr>
      <vt:lpstr>Libre Franklin Medium</vt:lpstr>
      <vt:lpstr>Nunito Light</vt:lpstr>
      <vt:lpstr>Arial</vt:lpstr>
      <vt:lpstr>Century Gothic</vt:lpstr>
      <vt:lpstr>Play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abanob samir</dc:creator>
  <cp:lastModifiedBy>user</cp:lastModifiedBy>
  <cp:revision>6</cp:revision>
  <dcterms:created xsi:type="dcterms:W3CDTF">2024-05-23T20:18:37Z</dcterms:created>
  <dcterms:modified xsi:type="dcterms:W3CDTF">2025-03-13T13:46:17Z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0x010100D013E64FD521064FB084B8A64D656570</vt:lpwstr>
  </property>
</Properties>
</file>